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4"/>
  </p:notesMasterIdLst>
  <p:handoutMasterIdLst>
    <p:handoutMasterId r:id="rId35"/>
  </p:handoutMasterIdLst>
  <p:sldIdLst>
    <p:sldId id="260"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showGuides="1">
      <p:cViewPr varScale="1">
        <p:scale>
          <a:sx n="88" d="100"/>
          <a:sy n="88" d="100"/>
        </p:scale>
        <p:origin x="168" y="96"/>
      </p:cViewPr>
      <p:guideLst>
        <p:guide orient="horz" pos="2160"/>
        <p:guide pos="3840"/>
      </p:guideLst>
    </p:cSldViewPr>
  </p:slideViewPr>
  <p:notesTextViewPr>
    <p:cViewPr>
      <p:scale>
        <a:sx n="1" d="1"/>
        <a:sy n="1" d="1"/>
      </p:scale>
      <p:origin x="0" y="0"/>
    </p:cViewPr>
  </p:notesTextViewPr>
  <p:notesViewPr>
    <p:cSldViewPr snapToGrid="0" showGuides="1">
      <p:cViewPr varScale="1">
        <p:scale>
          <a:sx n="67" d="100"/>
          <a:sy n="67" d="100"/>
        </p:scale>
        <p:origin x="322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5F5A56-C02D-44FC-88BD-5322507A9DDB}" type="datetimeFigureOut">
              <a:rPr lang="es-419" smtClean="0"/>
              <a:t>14/11/18</a:t>
            </a:fld>
            <a:endParaRPr lang="es-419"/>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339B39-C0BD-4CB0-A1BB-848C75B009DE}" type="slidenum">
              <a:rPr lang="es-419" smtClean="0"/>
              <a:t>‹Nº›</a:t>
            </a:fld>
            <a:endParaRPr lang="es-419"/>
          </a:p>
        </p:txBody>
      </p:sp>
    </p:spTree>
    <p:extLst>
      <p:ext uri="{BB962C8B-B14F-4D97-AF65-F5344CB8AC3E}">
        <p14:creationId xmlns:p14="http://schemas.microsoft.com/office/powerpoint/2010/main" val="910445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B0182-7EFC-4E95-AD76-1BAC7FC7A7BA}" type="datetimeFigureOut">
              <a:rPr lang="es-PE" smtClean="0"/>
              <a:t>14/11/2018</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F4F763-C57B-4C3C-BA12-C98D5A671A81}" type="slidenum">
              <a:rPr lang="es-PE" smtClean="0"/>
              <a:t>‹Nº›</a:t>
            </a:fld>
            <a:endParaRPr lang="es-PE"/>
          </a:p>
        </p:txBody>
      </p:sp>
    </p:spTree>
    <p:extLst>
      <p:ext uri="{BB962C8B-B14F-4D97-AF65-F5344CB8AC3E}">
        <p14:creationId xmlns:p14="http://schemas.microsoft.com/office/powerpoint/2010/main" val="3640608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smtClean="0"/>
              <a:t>3 minutos</a:t>
            </a:r>
            <a:endParaRPr lang="es-PE" dirty="0"/>
          </a:p>
        </p:txBody>
      </p:sp>
      <p:sp>
        <p:nvSpPr>
          <p:cNvPr id="4" name="Marcador de número de diapositiva 3"/>
          <p:cNvSpPr>
            <a:spLocks noGrp="1"/>
          </p:cNvSpPr>
          <p:nvPr>
            <p:ph type="sldNum" sz="quarter" idx="10"/>
          </p:nvPr>
        </p:nvSpPr>
        <p:spPr/>
        <p:txBody>
          <a:bodyPr/>
          <a:lstStyle/>
          <a:p>
            <a:fld id="{5AF86C9B-1EDE-4A14-ADCC-A1CC8BA97A79}" type="slidenum">
              <a:rPr lang="es-PE" smtClean="0"/>
              <a:t>2</a:t>
            </a:fld>
            <a:endParaRPr lang="es-PE"/>
          </a:p>
        </p:txBody>
      </p:sp>
    </p:spTree>
    <p:extLst>
      <p:ext uri="{BB962C8B-B14F-4D97-AF65-F5344CB8AC3E}">
        <p14:creationId xmlns:p14="http://schemas.microsoft.com/office/powerpoint/2010/main" val="332600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smtClean="0"/>
              <a:t>Pilares</a:t>
            </a:r>
          </a:p>
          <a:p>
            <a:r>
              <a:rPr lang="es-PE" smtClean="0"/>
              <a:t>- Confidencialidad</a:t>
            </a:r>
            <a:endParaRPr lang="es-PE" dirty="0" smtClean="0"/>
          </a:p>
          <a:p>
            <a:r>
              <a:rPr lang="es-PE" dirty="0" smtClean="0"/>
              <a:t>- Integridad</a:t>
            </a:r>
          </a:p>
          <a:p>
            <a:r>
              <a:rPr lang="es-PE" dirty="0" smtClean="0"/>
              <a:t>- Disponibilidad</a:t>
            </a:r>
          </a:p>
          <a:p>
            <a:endParaRPr lang="es-PE" dirty="0" smtClean="0"/>
          </a:p>
          <a:p>
            <a:r>
              <a:rPr lang="es-PE" dirty="0" smtClean="0"/>
              <a:t>Seguridad </a:t>
            </a:r>
            <a:r>
              <a:rPr lang="es-PE" dirty="0" err="1" smtClean="0"/>
              <a:t>minima</a:t>
            </a:r>
            <a:r>
              <a:rPr lang="es-PE" dirty="0" smtClean="0"/>
              <a:t> requerida para usuarios </a:t>
            </a:r>
            <a:r>
              <a:rPr lang="es-PE" dirty="0" err="1" smtClean="0"/>
              <a:t>domesticos</a:t>
            </a:r>
            <a:endParaRPr lang="es-PE" dirty="0" smtClean="0"/>
          </a:p>
          <a:p>
            <a:r>
              <a:rPr lang="es-PE" dirty="0" smtClean="0"/>
              <a:t>Antivirus</a:t>
            </a:r>
          </a:p>
          <a:p>
            <a:r>
              <a:rPr lang="es-PE" dirty="0" smtClean="0"/>
              <a:t>Antispyware</a:t>
            </a:r>
          </a:p>
          <a:p>
            <a:r>
              <a:rPr lang="es-PE" dirty="0" smtClean="0"/>
              <a:t>Firewall local</a:t>
            </a:r>
          </a:p>
          <a:p>
            <a:endParaRPr lang="es-PE" dirty="0"/>
          </a:p>
        </p:txBody>
      </p:sp>
      <p:sp>
        <p:nvSpPr>
          <p:cNvPr id="4" name="Marcador de número de diapositiva 3"/>
          <p:cNvSpPr>
            <a:spLocks noGrp="1"/>
          </p:cNvSpPr>
          <p:nvPr>
            <p:ph type="sldNum" sz="quarter" idx="10"/>
          </p:nvPr>
        </p:nvSpPr>
        <p:spPr/>
        <p:txBody>
          <a:bodyPr/>
          <a:lstStyle/>
          <a:p>
            <a:fld id="{5AF86C9B-1EDE-4A14-ADCC-A1CC8BA97A79}" type="slidenum">
              <a:rPr lang="es-PE" smtClean="0"/>
              <a:t>24</a:t>
            </a:fld>
            <a:endParaRPr lang="es-PE"/>
          </a:p>
        </p:txBody>
      </p:sp>
    </p:spTree>
    <p:extLst>
      <p:ext uri="{BB962C8B-B14F-4D97-AF65-F5344CB8AC3E}">
        <p14:creationId xmlns:p14="http://schemas.microsoft.com/office/powerpoint/2010/main" val="225329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aseline="0" dirty="0" smtClean="0"/>
              <a:t>DINAMICA</a:t>
            </a:r>
          </a:p>
          <a:p>
            <a:pPr marL="0" marR="0" indent="0" algn="l" defTabSz="914400" rtl="0" eaLnBrk="1" fontAlgn="auto" latinLnBrk="0" hangingPunct="1">
              <a:lnSpc>
                <a:spcPct val="100000"/>
              </a:lnSpc>
              <a:spcBef>
                <a:spcPts val="0"/>
              </a:spcBef>
              <a:spcAft>
                <a:spcPts val="0"/>
              </a:spcAft>
              <a:buClrTx/>
              <a:buSzTx/>
              <a:buFontTx/>
              <a:buNone/>
              <a:tabLst/>
              <a:defRPr/>
            </a:pPr>
            <a:r>
              <a:rPr lang="es-PE" baseline="0" dirty="0" smtClean="0"/>
              <a:t>Se utilizan en todas partes</a:t>
            </a:r>
            <a:endParaRPr lang="es-PE" dirty="0" smtClean="0"/>
          </a:p>
          <a:p>
            <a:r>
              <a:rPr lang="es-PE" dirty="0" smtClean="0"/>
              <a:t>Cada vez mas</a:t>
            </a:r>
            <a:r>
              <a:rPr lang="es-PE" baseline="0" dirty="0" smtClean="0"/>
              <a:t> dispositivos conectados, crecimiento exponencial</a:t>
            </a:r>
          </a:p>
          <a:p>
            <a:r>
              <a:rPr lang="es-PE" baseline="0" dirty="0" smtClean="0"/>
              <a:t>Redes pequeñas, medianas y grandes</a:t>
            </a:r>
          </a:p>
          <a:p>
            <a:endParaRPr lang="es-PE" baseline="0" dirty="0" smtClean="0"/>
          </a:p>
          <a:p>
            <a:r>
              <a:rPr lang="es-PE" baseline="0" dirty="0" smtClean="0"/>
              <a:t>7 minutos</a:t>
            </a:r>
          </a:p>
        </p:txBody>
      </p:sp>
      <p:sp>
        <p:nvSpPr>
          <p:cNvPr id="4" name="Marcador de número de diapositiva 3"/>
          <p:cNvSpPr>
            <a:spLocks noGrp="1"/>
          </p:cNvSpPr>
          <p:nvPr>
            <p:ph type="sldNum" sz="quarter" idx="10"/>
          </p:nvPr>
        </p:nvSpPr>
        <p:spPr/>
        <p:txBody>
          <a:bodyPr/>
          <a:lstStyle/>
          <a:p>
            <a:fld id="{5AF86C9B-1EDE-4A14-ADCC-A1CC8BA97A79}" type="slidenum">
              <a:rPr lang="es-PE" smtClean="0"/>
              <a:t>3</a:t>
            </a:fld>
            <a:endParaRPr lang="es-PE"/>
          </a:p>
        </p:txBody>
      </p:sp>
    </p:spTree>
    <p:extLst>
      <p:ext uri="{BB962C8B-B14F-4D97-AF65-F5344CB8AC3E}">
        <p14:creationId xmlns:p14="http://schemas.microsoft.com/office/powerpoint/2010/main" val="2303757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smtClean="0"/>
              <a:t>DINAMICA</a:t>
            </a:r>
          </a:p>
          <a:p>
            <a:r>
              <a:rPr lang="es-PE" dirty="0" smtClean="0"/>
              <a:t>3 minutos</a:t>
            </a:r>
            <a:endParaRPr lang="es-PE" dirty="0"/>
          </a:p>
        </p:txBody>
      </p:sp>
      <p:sp>
        <p:nvSpPr>
          <p:cNvPr id="4" name="Marcador de número de diapositiva 3"/>
          <p:cNvSpPr>
            <a:spLocks noGrp="1"/>
          </p:cNvSpPr>
          <p:nvPr>
            <p:ph type="sldNum" sz="quarter" idx="10"/>
          </p:nvPr>
        </p:nvSpPr>
        <p:spPr/>
        <p:txBody>
          <a:bodyPr/>
          <a:lstStyle/>
          <a:p>
            <a:fld id="{5AF86C9B-1EDE-4A14-ADCC-A1CC8BA97A79}" type="slidenum">
              <a:rPr lang="es-PE" smtClean="0"/>
              <a:t>6</a:t>
            </a:fld>
            <a:endParaRPr lang="es-PE"/>
          </a:p>
        </p:txBody>
      </p:sp>
    </p:spTree>
    <p:extLst>
      <p:ext uri="{BB962C8B-B14F-4D97-AF65-F5344CB8AC3E}">
        <p14:creationId xmlns:p14="http://schemas.microsoft.com/office/powerpoint/2010/main" val="428960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smtClean="0"/>
              <a:t>3 minutos</a:t>
            </a:r>
            <a:endParaRPr lang="es-PE" dirty="0"/>
          </a:p>
        </p:txBody>
      </p:sp>
      <p:sp>
        <p:nvSpPr>
          <p:cNvPr id="4" name="Marcador de número de diapositiva 3"/>
          <p:cNvSpPr>
            <a:spLocks noGrp="1"/>
          </p:cNvSpPr>
          <p:nvPr>
            <p:ph type="sldNum" sz="quarter" idx="10"/>
          </p:nvPr>
        </p:nvSpPr>
        <p:spPr/>
        <p:txBody>
          <a:bodyPr/>
          <a:lstStyle/>
          <a:p>
            <a:fld id="{5AF86C9B-1EDE-4A14-ADCC-A1CC8BA97A79}" type="slidenum">
              <a:rPr lang="es-PE" smtClean="0"/>
              <a:t>7</a:t>
            </a:fld>
            <a:endParaRPr lang="es-PE"/>
          </a:p>
        </p:txBody>
      </p:sp>
    </p:spTree>
    <p:extLst>
      <p:ext uri="{BB962C8B-B14F-4D97-AF65-F5344CB8AC3E}">
        <p14:creationId xmlns:p14="http://schemas.microsoft.com/office/powerpoint/2010/main" val="1331050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smtClean="0"/>
              <a:t>Ventajas:</a:t>
            </a:r>
          </a:p>
          <a:p>
            <a:r>
              <a:rPr lang="es-PE" dirty="0" smtClean="0"/>
              <a:t>Configuración sencilla.</a:t>
            </a:r>
          </a:p>
          <a:p>
            <a:r>
              <a:rPr lang="es-PE" dirty="0" smtClean="0"/>
              <a:t>Menor complejidad.</a:t>
            </a:r>
          </a:p>
          <a:p>
            <a:r>
              <a:rPr lang="es-PE" dirty="0" smtClean="0"/>
              <a:t>Bajo costo, dado que es posible que no se necesiten dispositivos de red ni servidores dedicados.</a:t>
            </a:r>
          </a:p>
          <a:p>
            <a:r>
              <a:rPr lang="es-PE" dirty="0" smtClean="0"/>
              <a:t>Se pueden utilizar para tareas sencillas como transferir archivos y compartir impresoras.</a:t>
            </a:r>
          </a:p>
          <a:p>
            <a:endParaRPr lang="es-PE" dirty="0" smtClean="0"/>
          </a:p>
          <a:p>
            <a:r>
              <a:rPr lang="es-PE" dirty="0" smtClean="0"/>
              <a:t>Desventajas</a:t>
            </a:r>
          </a:p>
          <a:p>
            <a:r>
              <a:rPr lang="es-PE" dirty="0" smtClean="0"/>
              <a:t>La administración no está centralizada.</a:t>
            </a:r>
          </a:p>
          <a:p>
            <a:r>
              <a:rPr lang="es-PE" dirty="0" smtClean="0"/>
              <a:t>No son tan seguras.</a:t>
            </a:r>
          </a:p>
          <a:p>
            <a:r>
              <a:rPr lang="es-PE" dirty="0" smtClean="0"/>
              <a:t>No son escalables.</a:t>
            </a:r>
          </a:p>
          <a:p>
            <a:r>
              <a:rPr lang="es-PE" dirty="0" smtClean="0"/>
              <a:t>Todos los dispositivos pueden funcionar como clientes y como servidores, lo que puede lentificar el funcionamiento.</a:t>
            </a:r>
          </a:p>
          <a:p>
            <a:endParaRPr lang="es-PE" dirty="0"/>
          </a:p>
        </p:txBody>
      </p:sp>
      <p:sp>
        <p:nvSpPr>
          <p:cNvPr id="4" name="Marcador de número de diapositiva 3"/>
          <p:cNvSpPr>
            <a:spLocks noGrp="1"/>
          </p:cNvSpPr>
          <p:nvPr>
            <p:ph type="sldNum" sz="quarter" idx="10"/>
          </p:nvPr>
        </p:nvSpPr>
        <p:spPr/>
        <p:txBody>
          <a:bodyPr/>
          <a:lstStyle/>
          <a:p>
            <a:fld id="{5AF86C9B-1EDE-4A14-ADCC-A1CC8BA97A79}" type="slidenum">
              <a:rPr lang="es-PE" smtClean="0"/>
              <a:t>10</a:t>
            </a:fld>
            <a:endParaRPr lang="es-PE"/>
          </a:p>
        </p:txBody>
      </p:sp>
    </p:spTree>
    <p:extLst>
      <p:ext uri="{BB962C8B-B14F-4D97-AF65-F5344CB8AC3E}">
        <p14:creationId xmlns:p14="http://schemas.microsoft.com/office/powerpoint/2010/main" val="200477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smtClean="0"/>
              <a:t>10 minutos</a:t>
            </a:r>
          </a:p>
          <a:p>
            <a:r>
              <a:rPr lang="es-PE" dirty="0" smtClean="0"/>
              <a:t>Identificar los 5 elementos de una</a:t>
            </a:r>
            <a:r>
              <a:rPr lang="es-PE" baseline="0" dirty="0" smtClean="0"/>
              <a:t> red</a:t>
            </a:r>
          </a:p>
          <a:p>
            <a:r>
              <a:rPr lang="es-PE" sz="1200" b="0" i="0" u="none" strike="noStrike" kern="1200" baseline="0" dirty="0" smtClean="0">
                <a:solidFill>
                  <a:schemeClr val="tx1"/>
                </a:solidFill>
                <a:latin typeface="+mn-lt"/>
                <a:ea typeface="+mn-ea"/>
                <a:cs typeface="+mn-cs"/>
              </a:rPr>
              <a:t>Enumere, al menos, dos funciones de los dispositivos intermediarios. </a:t>
            </a:r>
          </a:p>
          <a:p>
            <a:r>
              <a:rPr lang="es-PE" sz="1200" b="0" i="0" u="none" strike="noStrike" kern="1200" baseline="0" dirty="0" smtClean="0">
                <a:solidFill>
                  <a:schemeClr val="tx1"/>
                </a:solidFill>
                <a:latin typeface="+mn-lt"/>
                <a:ea typeface="+mn-ea"/>
                <a:cs typeface="+mn-cs"/>
              </a:rPr>
              <a:t>Enumere, al menos, dos criterios para elegir un tipo de medio de red.  Mostrar maqueta de medios</a:t>
            </a:r>
          </a:p>
          <a:p>
            <a:endParaRPr lang="es-PE" sz="1200" b="0" i="0" u="none" strike="noStrike" kern="1200" baseline="0" dirty="0" smtClean="0">
              <a:solidFill>
                <a:schemeClr val="tx1"/>
              </a:solidFill>
              <a:latin typeface="+mn-lt"/>
              <a:ea typeface="+mn-ea"/>
              <a:cs typeface="+mn-cs"/>
            </a:endParaRPr>
          </a:p>
          <a:p>
            <a:r>
              <a:rPr lang="es-PE" sz="1200" b="0" i="0" u="none" strike="noStrike" kern="1200" baseline="0" dirty="0" smtClean="0">
                <a:solidFill>
                  <a:schemeClr val="tx1"/>
                </a:solidFill>
                <a:latin typeface="+mn-lt"/>
                <a:ea typeface="+mn-ea"/>
                <a:cs typeface="+mn-cs"/>
              </a:rPr>
              <a:t>Dispositivos finales PC, </a:t>
            </a:r>
            <a:r>
              <a:rPr lang="es-PE" sz="1200" b="0" i="0" u="none" strike="noStrike" kern="1200" baseline="0" dirty="0" err="1" smtClean="0">
                <a:solidFill>
                  <a:schemeClr val="tx1"/>
                </a:solidFill>
                <a:latin typeface="+mn-lt"/>
                <a:ea typeface="+mn-ea"/>
                <a:cs typeface="+mn-cs"/>
              </a:rPr>
              <a:t>tables</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smartphones</a:t>
            </a:r>
            <a:r>
              <a:rPr lang="es-PE" sz="1200" b="0" i="0" u="none" strike="noStrike" kern="1200" baseline="0" dirty="0" smtClean="0">
                <a:solidFill>
                  <a:schemeClr val="tx1"/>
                </a:solidFill>
                <a:latin typeface="+mn-lt"/>
                <a:ea typeface="+mn-ea"/>
                <a:cs typeface="+mn-cs"/>
              </a:rPr>
              <a:t>, son usados generalmente en </a:t>
            </a:r>
            <a:r>
              <a:rPr lang="es-PE" sz="1200" b="0" i="0" u="none" strike="noStrike" kern="1200" baseline="0" dirty="0" err="1" smtClean="0">
                <a:solidFill>
                  <a:schemeClr val="tx1"/>
                </a:solidFill>
                <a:latin typeface="+mn-lt"/>
                <a:ea typeface="+mn-ea"/>
                <a:cs typeface="+mn-cs"/>
              </a:rPr>
              <a:t>lan</a:t>
            </a:r>
            <a:r>
              <a:rPr lang="es-PE" sz="1200" b="0" i="0" u="none" strike="noStrike" kern="1200" baseline="0" dirty="0" smtClean="0">
                <a:solidFill>
                  <a:schemeClr val="tx1"/>
                </a:solidFill>
                <a:latin typeface="+mn-lt"/>
                <a:ea typeface="+mn-ea"/>
                <a:cs typeface="+mn-cs"/>
              </a:rPr>
              <a:t> inalámbricas en las universidades</a:t>
            </a:r>
          </a:p>
          <a:p>
            <a:endParaRPr lang="es-PE" sz="1200" b="0" i="0" u="none" strike="noStrike" kern="1200" baseline="0" dirty="0" smtClean="0">
              <a:solidFill>
                <a:schemeClr val="tx1"/>
              </a:solidFill>
              <a:latin typeface="+mn-lt"/>
              <a:ea typeface="+mn-ea"/>
              <a:cs typeface="+mn-cs"/>
            </a:endParaRPr>
          </a:p>
          <a:p>
            <a:r>
              <a:rPr lang="es-PE" dirty="0" smtClean="0"/>
              <a:t>Los procesos que se ejecutan en los dispositivos de red intermediarios realizan las siguientes funciones:</a:t>
            </a:r>
          </a:p>
          <a:p>
            <a:r>
              <a:rPr lang="es-PE" dirty="0" smtClean="0"/>
              <a:t>Volver a generar y transmitir las señales de datos.</a:t>
            </a:r>
          </a:p>
          <a:p>
            <a:r>
              <a:rPr lang="es-PE" dirty="0" smtClean="0"/>
              <a:t>Conservar información acerca de las rutas que existen a través de la red y de </a:t>
            </a:r>
            <a:r>
              <a:rPr lang="es-PE" dirty="0" err="1" smtClean="0"/>
              <a:t>internetwork</a:t>
            </a:r>
            <a:r>
              <a:rPr lang="es-PE" dirty="0" smtClean="0"/>
              <a:t>.</a:t>
            </a:r>
          </a:p>
          <a:p>
            <a:r>
              <a:rPr lang="es-PE" dirty="0" smtClean="0"/>
              <a:t>Notificar a otros dispositivos los errores y las fallas de comunicación.</a:t>
            </a:r>
          </a:p>
          <a:p>
            <a:r>
              <a:rPr lang="es-PE" dirty="0" smtClean="0"/>
              <a:t>Dirigir los datos a lo largo de rutas alternativas cuando hay una falla en el enlace.</a:t>
            </a:r>
          </a:p>
          <a:p>
            <a:r>
              <a:rPr lang="es-PE" dirty="0" smtClean="0"/>
              <a:t>Clasificar y dirigir los mensajes según las prioridades de calidad de servicio (</a:t>
            </a:r>
            <a:r>
              <a:rPr lang="es-PE" dirty="0" err="1" smtClean="0"/>
              <a:t>QoS</a:t>
            </a:r>
            <a:r>
              <a:rPr lang="es-PE" dirty="0" smtClean="0"/>
              <a:t>, </a:t>
            </a:r>
            <a:r>
              <a:rPr lang="es-PE" dirty="0" err="1" smtClean="0"/>
              <a:t>Quality</a:t>
            </a:r>
            <a:r>
              <a:rPr lang="es-PE" dirty="0" smtClean="0"/>
              <a:t> of </a:t>
            </a:r>
            <a:r>
              <a:rPr lang="es-PE" dirty="0" err="1" smtClean="0"/>
              <a:t>Service</a:t>
            </a:r>
            <a:r>
              <a:rPr lang="es-PE" dirty="0" smtClean="0"/>
              <a:t>).</a:t>
            </a:r>
          </a:p>
          <a:p>
            <a:r>
              <a:rPr lang="es-PE" dirty="0" smtClean="0"/>
              <a:t>Permitir o denegar el flujo de datos de acuerdo con la configuración de seguridad.</a:t>
            </a:r>
          </a:p>
          <a:p>
            <a:endParaRPr lang="es-PE" dirty="0" smtClean="0"/>
          </a:p>
          <a:p>
            <a:r>
              <a:rPr lang="es-PE" dirty="0" smtClean="0"/>
              <a:t>Algunos ejemplos de dispositivos finales son:</a:t>
            </a:r>
          </a:p>
          <a:p>
            <a:r>
              <a:rPr lang="es-PE" dirty="0" smtClean="0"/>
              <a:t>Computadoras (estaciones de trabajo, computadoras portátiles, servidores de archivos, servidores web)</a:t>
            </a:r>
          </a:p>
          <a:p>
            <a:r>
              <a:rPr lang="es-PE" dirty="0" smtClean="0"/>
              <a:t>Impresoras de red</a:t>
            </a:r>
          </a:p>
          <a:p>
            <a:r>
              <a:rPr lang="es-PE" dirty="0" smtClean="0"/>
              <a:t>Teléfonos </a:t>
            </a:r>
            <a:r>
              <a:rPr lang="es-PE" dirty="0" err="1" smtClean="0"/>
              <a:t>VoIP</a:t>
            </a:r>
            <a:endParaRPr lang="es-PE" dirty="0" smtClean="0"/>
          </a:p>
          <a:p>
            <a:r>
              <a:rPr lang="es-PE" dirty="0" smtClean="0"/>
              <a:t>Terminales de </a:t>
            </a:r>
            <a:r>
              <a:rPr lang="es-PE" dirty="0" err="1" smtClean="0"/>
              <a:t>TelePresence</a:t>
            </a:r>
            <a:endParaRPr lang="es-PE" dirty="0" smtClean="0"/>
          </a:p>
          <a:p>
            <a:r>
              <a:rPr lang="es-PE" dirty="0" smtClean="0"/>
              <a:t>Cámaras de seguridad</a:t>
            </a:r>
          </a:p>
          <a:p>
            <a:r>
              <a:rPr lang="es-PE" dirty="0" smtClean="0"/>
              <a:t>Dispositivos portátiles móviles (como </a:t>
            </a:r>
            <a:r>
              <a:rPr lang="es-PE" dirty="0" err="1" smtClean="0"/>
              <a:t>smartphones</a:t>
            </a:r>
            <a:r>
              <a:rPr lang="es-PE" dirty="0" smtClean="0"/>
              <a:t>, </a:t>
            </a:r>
            <a:r>
              <a:rPr lang="es-PE" dirty="0" err="1" smtClean="0"/>
              <a:t>tablet</a:t>
            </a:r>
            <a:r>
              <a:rPr lang="es-PE" dirty="0" smtClean="0"/>
              <a:t> PC, PDA y lectores inalámbricos de tarjetas de débito y crédito, y escáneres de códigos de barras)</a:t>
            </a:r>
          </a:p>
          <a:p>
            <a:r>
              <a:rPr lang="es-PE" dirty="0" smtClean="0"/>
              <a:t>Un dispositivo host es el origen o el destino de un mensaje transmitido a través de la red</a:t>
            </a:r>
          </a:p>
          <a:p>
            <a:endParaRPr lang="es-PE" dirty="0" smtClean="0"/>
          </a:p>
          <a:p>
            <a:endParaRPr lang="es-PE" dirty="0" smtClean="0"/>
          </a:p>
          <a:p>
            <a:r>
              <a:rPr lang="es-PE" dirty="0" smtClean="0"/>
              <a:t>Los criterios para elegir medios de red son los siguientes:</a:t>
            </a:r>
          </a:p>
          <a:p>
            <a:r>
              <a:rPr lang="es-PE" dirty="0" smtClean="0"/>
              <a:t>La distancia por la que los medios pueden transportar una señal correctamente</a:t>
            </a:r>
          </a:p>
          <a:p>
            <a:r>
              <a:rPr lang="es-PE" dirty="0" smtClean="0"/>
              <a:t>El entorno en el que se instalarán los medios</a:t>
            </a:r>
          </a:p>
          <a:p>
            <a:r>
              <a:rPr lang="es-PE" dirty="0" smtClean="0"/>
              <a:t>La cantidad de datos y la velocidad a la que se deben transmitir</a:t>
            </a:r>
          </a:p>
          <a:p>
            <a:r>
              <a:rPr lang="es-PE" dirty="0" smtClean="0"/>
              <a:t>El costo del medio y de la instalación</a:t>
            </a:r>
          </a:p>
          <a:p>
            <a:endParaRPr lang="es-PE" dirty="0" smtClean="0"/>
          </a:p>
          <a:p>
            <a:endParaRPr lang="es-PE" sz="1200" b="0" i="0" u="none" strike="noStrike" kern="1200" baseline="0" dirty="0" smtClean="0">
              <a:solidFill>
                <a:schemeClr val="tx1"/>
              </a:solidFill>
              <a:latin typeface="+mn-lt"/>
              <a:ea typeface="+mn-ea"/>
              <a:cs typeface="+mn-cs"/>
            </a:endParaRPr>
          </a:p>
          <a:p>
            <a:endParaRPr lang="es-PE" dirty="0"/>
          </a:p>
        </p:txBody>
      </p:sp>
      <p:sp>
        <p:nvSpPr>
          <p:cNvPr id="4" name="Marcador de número de diapositiva 3"/>
          <p:cNvSpPr>
            <a:spLocks noGrp="1"/>
          </p:cNvSpPr>
          <p:nvPr>
            <p:ph type="sldNum" sz="quarter" idx="10"/>
          </p:nvPr>
        </p:nvSpPr>
        <p:spPr/>
        <p:txBody>
          <a:bodyPr/>
          <a:lstStyle/>
          <a:p>
            <a:fld id="{5AF86C9B-1EDE-4A14-ADCC-A1CC8BA97A79}" type="slidenum">
              <a:rPr lang="es-PE" smtClean="0"/>
              <a:t>12</a:t>
            </a:fld>
            <a:endParaRPr lang="es-PE"/>
          </a:p>
        </p:txBody>
      </p:sp>
    </p:spTree>
    <p:extLst>
      <p:ext uri="{BB962C8B-B14F-4D97-AF65-F5344CB8AC3E}">
        <p14:creationId xmlns:p14="http://schemas.microsoft.com/office/powerpoint/2010/main" val="2701780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200" b="0" i="0" u="none" strike="noStrike" kern="1200" baseline="0" dirty="0" smtClean="0">
              <a:solidFill>
                <a:schemeClr val="tx1"/>
              </a:solidFill>
              <a:latin typeface="+mn-lt"/>
              <a:ea typeface="+mn-ea"/>
              <a:cs typeface="+mn-cs"/>
            </a:endParaRPr>
          </a:p>
          <a:p>
            <a:r>
              <a:rPr lang="es-PE" sz="1200" b="0" i="0" u="none" strike="noStrike" kern="1200" baseline="0" dirty="0" smtClean="0">
                <a:solidFill>
                  <a:schemeClr val="tx1"/>
                </a:solidFill>
                <a:latin typeface="+mn-lt"/>
                <a:ea typeface="+mn-ea"/>
                <a:cs typeface="+mn-cs"/>
              </a:rPr>
              <a:t>Describa Internet brevemente. </a:t>
            </a:r>
          </a:p>
          <a:p>
            <a:endParaRPr lang="es-PE" dirty="0"/>
          </a:p>
        </p:txBody>
      </p:sp>
      <p:sp>
        <p:nvSpPr>
          <p:cNvPr id="4" name="Marcador de número de diapositiva 3"/>
          <p:cNvSpPr>
            <a:spLocks noGrp="1"/>
          </p:cNvSpPr>
          <p:nvPr>
            <p:ph type="sldNum" sz="quarter" idx="10"/>
          </p:nvPr>
        </p:nvSpPr>
        <p:spPr/>
        <p:txBody>
          <a:bodyPr/>
          <a:lstStyle/>
          <a:p>
            <a:fld id="{5AF86C9B-1EDE-4A14-ADCC-A1CC8BA97A79}" type="slidenum">
              <a:rPr lang="es-PE" smtClean="0"/>
              <a:t>14</a:t>
            </a:fld>
            <a:endParaRPr lang="es-PE"/>
          </a:p>
        </p:txBody>
      </p:sp>
    </p:spTree>
    <p:extLst>
      <p:ext uri="{BB962C8B-B14F-4D97-AF65-F5344CB8AC3E}">
        <p14:creationId xmlns:p14="http://schemas.microsoft.com/office/powerpoint/2010/main" val="414487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smtClean="0"/>
              <a:t>El trabajo grupal vale 3 puntos de</a:t>
            </a:r>
            <a:r>
              <a:rPr lang="es-PE" baseline="0" dirty="0" smtClean="0"/>
              <a:t> la primera practica grupal. Plazo 7 días:</a:t>
            </a:r>
          </a:p>
          <a:p>
            <a:r>
              <a:rPr lang="es-PE" baseline="0" dirty="0" smtClean="0"/>
              <a:t>1 plan para usuario casa y otro para empresa</a:t>
            </a:r>
          </a:p>
          <a:p>
            <a:r>
              <a:rPr lang="es-PE" baseline="0" dirty="0" smtClean="0"/>
              <a:t>Si no hay para usuario, indicar y conseguir 2 planes empresariales diferentes</a:t>
            </a:r>
            <a:endParaRPr lang="es-PE" dirty="0"/>
          </a:p>
        </p:txBody>
      </p:sp>
      <p:sp>
        <p:nvSpPr>
          <p:cNvPr id="4" name="Marcador de número de diapositiva 3"/>
          <p:cNvSpPr>
            <a:spLocks noGrp="1"/>
          </p:cNvSpPr>
          <p:nvPr>
            <p:ph type="sldNum" sz="quarter" idx="10"/>
          </p:nvPr>
        </p:nvSpPr>
        <p:spPr/>
        <p:txBody>
          <a:bodyPr/>
          <a:lstStyle/>
          <a:p>
            <a:fld id="{5AF86C9B-1EDE-4A14-ADCC-A1CC8BA97A79}" type="slidenum">
              <a:rPr lang="es-PE" smtClean="0"/>
              <a:t>15</a:t>
            </a:fld>
            <a:endParaRPr lang="es-PE"/>
          </a:p>
        </p:txBody>
      </p:sp>
    </p:spTree>
    <p:extLst>
      <p:ext uri="{BB962C8B-B14F-4D97-AF65-F5344CB8AC3E}">
        <p14:creationId xmlns:p14="http://schemas.microsoft.com/office/powerpoint/2010/main" val="2699027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smtClean="0"/>
              <a:t>Durante la búsqueda de una red con mayor tolerancia a fallas, los primeros diseñadores de Internet investigaron las redes conmutadas por paquetes. La premisa para este tipo de red es que un único mensaje se puede dividir en varios bloques de mensajes. Cada bloque contiene información de direccionamiento que indica el punto de origen y el destino final. Con esta información incorporada, estos bloques de mensajes, llamados “paquetes”, se pueden enviar a través de la red mediante varias rutas y se pueden volver a unir para formar el mensaje original al llegar a destino, como se muestra en la ilustración.</a:t>
            </a:r>
          </a:p>
          <a:p>
            <a:r>
              <a:rPr lang="es-PE" dirty="0" smtClean="0"/>
              <a:t>Los dispositivos que están dentro de la red normalmente desconocen el contenido de los paquetes individuales. La única información visible son las direcciones de origen y destino final. Por lo general, a estas direcciones se las conoce como “direcciones IP” y se expresan en formato decimal punteado, por ejemplo, 10.10.10.10. Cada paquete se envía en forma independiente desde una ubicación a otra. En cada ubicación, se decide qué ruta utilizar para enviar el paquete al destino final. Esto se asemeja a escribirle un mensaje largo a un amigo, dividido en diez postales. Cada postal tiene la dirección de destino del destinatario. A medida que las postales avanzan a través del sistema de correo postal, se utiliza la dirección de destino para determinar la siguiente ruta que deben seguir. Finalmente, se entregarán en la dirección que figura en las postales.</a:t>
            </a:r>
          </a:p>
          <a:p>
            <a:endParaRPr lang="es-PE" dirty="0"/>
          </a:p>
        </p:txBody>
      </p:sp>
      <p:sp>
        <p:nvSpPr>
          <p:cNvPr id="4" name="Marcador de número de diapositiva 3"/>
          <p:cNvSpPr>
            <a:spLocks noGrp="1"/>
          </p:cNvSpPr>
          <p:nvPr>
            <p:ph type="sldNum" sz="quarter" idx="10"/>
          </p:nvPr>
        </p:nvSpPr>
        <p:spPr/>
        <p:txBody>
          <a:bodyPr/>
          <a:lstStyle/>
          <a:p>
            <a:fld id="{5AF86C9B-1EDE-4A14-ADCC-A1CC8BA97A79}" type="slidenum">
              <a:rPr lang="es-PE" smtClean="0"/>
              <a:t>21</a:t>
            </a:fld>
            <a:endParaRPr lang="es-PE"/>
          </a:p>
        </p:txBody>
      </p:sp>
    </p:spTree>
    <p:extLst>
      <p:ext uri="{BB962C8B-B14F-4D97-AF65-F5344CB8AC3E}">
        <p14:creationId xmlns:p14="http://schemas.microsoft.com/office/powerpoint/2010/main" val="2079858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dirty="0" smtClean="0"/>
              <a:t>Haga clic para modificar el estilo de título del patrón</a:t>
            </a:r>
            <a:endParaRPr lang="es-419"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419"/>
          </a:p>
        </p:txBody>
      </p:sp>
      <p:sp>
        <p:nvSpPr>
          <p:cNvPr id="4" name="Marcador de fecha 3"/>
          <p:cNvSpPr>
            <a:spLocks noGrp="1"/>
          </p:cNvSpPr>
          <p:nvPr>
            <p:ph type="dt" sz="half" idx="10"/>
          </p:nvPr>
        </p:nvSpPr>
        <p:spPr/>
        <p:txBody>
          <a:bodyPr/>
          <a:lstStyle/>
          <a:p>
            <a:fld id="{4CBA19BF-3BE0-4CCF-89FD-7096C1ADF025}" type="datetimeFigureOut">
              <a:rPr lang="es-419" smtClean="0"/>
              <a:t>14/11/18</a:t>
            </a:fld>
            <a:endParaRPr lang="es-419"/>
          </a:p>
        </p:txBody>
      </p:sp>
      <p:sp>
        <p:nvSpPr>
          <p:cNvPr id="5" name="Marcador de pie de página 4"/>
          <p:cNvSpPr>
            <a:spLocks noGrp="1"/>
          </p:cNvSpPr>
          <p:nvPr>
            <p:ph type="ftr" sz="quarter" idx="11"/>
          </p:nvPr>
        </p:nvSpPr>
        <p:spPr/>
        <p:txBody>
          <a:bodyPr/>
          <a:lstStyle/>
          <a:p>
            <a:endParaRPr lang="es-419" dirty="0"/>
          </a:p>
        </p:txBody>
      </p:sp>
      <p:sp>
        <p:nvSpPr>
          <p:cNvPr id="6" name="Marcador de número de diapositiva 5"/>
          <p:cNvSpPr>
            <a:spLocks noGrp="1"/>
          </p:cNvSpPr>
          <p:nvPr>
            <p:ph type="sldNum" sz="quarter" idx="12"/>
          </p:nvPr>
        </p:nvSpPr>
        <p:spPr/>
        <p:txBody>
          <a:bodyPr/>
          <a:lstStyle/>
          <a:p>
            <a:fld id="{51038C6A-72F3-4C7F-8FF5-95DCE272D710}" type="slidenum">
              <a:rPr lang="es-419" smtClean="0"/>
              <a:t>‹Nº›</a:t>
            </a:fld>
            <a:endParaRPr lang="es-419"/>
          </a:p>
        </p:txBody>
      </p:sp>
      <p:pic>
        <p:nvPicPr>
          <p:cNvPr id="7" name="Imagen 6"/>
          <p:cNvPicPr>
            <a:picLocks noChangeAspect="1"/>
          </p:cNvPicPr>
          <p:nvPr userDrawn="1"/>
        </p:nvPicPr>
        <p:blipFill>
          <a:blip r:embed="rId2"/>
          <a:stretch>
            <a:fillRect/>
          </a:stretch>
        </p:blipFill>
        <p:spPr>
          <a:xfrm>
            <a:off x="0" y="6285426"/>
            <a:ext cx="12192000" cy="572574"/>
          </a:xfrm>
          <a:prstGeom prst="rect">
            <a:avLst/>
          </a:prstGeom>
        </p:spPr>
      </p:pic>
    </p:spTree>
    <p:extLst>
      <p:ext uri="{BB962C8B-B14F-4D97-AF65-F5344CB8AC3E}">
        <p14:creationId xmlns:p14="http://schemas.microsoft.com/office/powerpoint/2010/main" val="2532952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4CBA19BF-3BE0-4CCF-89FD-7096C1ADF025}" type="datetimeFigureOut">
              <a:rPr lang="es-419" smtClean="0"/>
              <a:t>14/11/18</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51038C6A-72F3-4C7F-8FF5-95DCE272D710}" type="slidenum">
              <a:rPr lang="es-419" smtClean="0"/>
              <a:t>‹Nº›</a:t>
            </a:fld>
            <a:endParaRPr lang="es-419"/>
          </a:p>
        </p:txBody>
      </p:sp>
    </p:spTree>
    <p:extLst>
      <p:ext uri="{BB962C8B-B14F-4D97-AF65-F5344CB8AC3E}">
        <p14:creationId xmlns:p14="http://schemas.microsoft.com/office/powerpoint/2010/main" val="641860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419"/>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4CBA19BF-3BE0-4CCF-89FD-7096C1ADF025}" type="datetimeFigureOut">
              <a:rPr lang="es-419" smtClean="0"/>
              <a:t>14/11/18</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51038C6A-72F3-4C7F-8FF5-95DCE272D710}" type="slidenum">
              <a:rPr lang="es-419" smtClean="0"/>
              <a:t>‹Nº›</a:t>
            </a:fld>
            <a:endParaRPr lang="es-419"/>
          </a:p>
        </p:txBody>
      </p:sp>
    </p:spTree>
    <p:extLst>
      <p:ext uri="{BB962C8B-B14F-4D97-AF65-F5344CB8AC3E}">
        <p14:creationId xmlns:p14="http://schemas.microsoft.com/office/powerpoint/2010/main" val="14826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419"/>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419"/>
          </a:p>
        </p:txBody>
      </p:sp>
      <p:sp>
        <p:nvSpPr>
          <p:cNvPr id="4" name="Marcador de fecha 3"/>
          <p:cNvSpPr>
            <a:spLocks noGrp="1"/>
          </p:cNvSpPr>
          <p:nvPr>
            <p:ph type="dt" sz="half" idx="10"/>
          </p:nvPr>
        </p:nvSpPr>
        <p:spPr/>
        <p:txBody>
          <a:bodyPr/>
          <a:lstStyle/>
          <a:p>
            <a:fld id="{0091B564-5AAF-4CA2-A2F8-6F31192BF83F}" type="datetimeFigureOut">
              <a:rPr lang="es-419" smtClean="0"/>
              <a:t>14/11/18</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A342B86E-292C-4B8B-8128-DFEAC29C9241}" type="slidenum">
              <a:rPr lang="es-419" smtClean="0"/>
              <a:t>‹Nº›</a:t>
            </a:fld>
            <a:endParaRPr lang="es-419"/>
          </a:p>
        </p:txBody>
      </p:sp>
    </p:spTree>
    <p:extLst>
      <p:ext uri="{BB962C8B-B14F-4D97-AF65-F5344CB8AC3E}">
        <p14:creationId xmlns:p14="http://schemas.microsoft.com/office/powerpoint/2010/main" val="4170748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0091B564-5AAF-4CA2-A2F8-6F31192BF83F}" type="datetimeFigureOut">
              <a:rPr lang="es-419" smtClean="0"/>
              <a:t>14/11/18</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A342B86E-292C-4B8B-8128-DFEAC29C9241}" type="slidenum">
              <a:rPr lang="es-419" smtClean="0"/>
              <a:t>‹Nº›</a:t>
            </a:fld>
            <a:endParaRPr lang="es-419"/>
          </a:p>
        </p:txBody>
      </p:sp>
    </p:spTree>
    <p:extLst>
      <p:ext uri="{BB962C8B-B14F-4D97-AF65-F5344CB8AC3E}">
        <p14:creationId xmlns:p14="http://schemas.microsoft.com/office/powerpoint/2010/main" val="1832168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0091B564-5AAF-4CA2-A2F8-6F31192BF83F}" type="datetimeFigureOut">
              <a:rPr lang="es-419" smtClean="0"/>
              <a:t>14/11/18</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A342B86E-292C-4B8B-8128-DFEAC29C9241}" type="slidenum">
              <a:rPr lang="es-419" smtClean="0"/>
              <a:t>‹Nº›</a:t>
            </a:fld>
            <a:endParaRPr lang="es-419"/>
          </a:p>
        </p:txBody>
      </p:sp>
    </p:spTree>
    <p:extLst>
      <p:ext uri="{BB962C8B-B14F-4D97-AF65-F5344CB8AC3E}">
        <p14:creationId xmlns:p14="http://schemas.microsoft.com/office/powerpoint/2010/main" val="3239907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5" name="Marcador de fecha 4"/>
          <p:cNvSpPr>
            <a:spLocks noGrp="1"/>
          </p:cNvSpPr>
          <p:nvPr>
            <p:ph type="dt" sz="half" idx="10"/>
          </p:nvPr>
        </p:nvSpPr>
        <p:spPr/>
        <p:txBody>
          <a:bodyPr/>
          <a:lstStyle/>
          <a:p>
            <a:fld id="{0091B564-5AAF-4CA2-A2F8-6F31192BF83F}" type="datetimeFigureOut">
              <a:rPr lang="es-419" smtClean="0"/>
              <a:t>14/11/18</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A342B86E-292C-4B8B-8128-DFEAC29C9241}" type="slidenum">
              <a:rPr lang="es-419" smtClean="0"/>
              <a:t>‹Nº›</a:t>
            </a:fld>
            <a:endParaRPr lang="es-419"/>
          </a:p>
        </p:txBody>
      </p:sp>
    </p:spTree>
    <p:extLst>
      <p:ext uri="{BB962C8B-B14F-4D97-AF65-F5344CB8AC3E}">
        <p14:creationId xmlns:p14="http://schemas.microsoft.com/office/powerpoint/2010/main" val="250324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7" name="Marcador de fecha 6"/>
          <p:cNvSpPr>
            <a:spLocks noGrp="1"/>
          </p:cNvSpPr>
          <p:nvPr>
            <p:ph type="dt" sz="half" idx="10"/>
          </p:nvPr>
        </p:nvSpPr>
        <p:spPr/>
        <p:txBody>
          <a:bodyPr/>
          <a:lstStyle/>
          <a:p>
            <a:fld id="{0091B564-5AAF-4CA2-A2F8-6F31192BF83F}" type="datetimeFigureOut">
              <a:rPr lang="es-419" smtClean="0"/>
              <a:t>14/11/18</a:t>
            </a:fld>
            <a:endParaRPr lang="es-419"/>
          </a:p>
        </p:txBody>
      </p:sp>
      <p:sp>
        <p:nvSpPr>
          <p:cNvPr id="8" name="Marcador de pie de página 7"/>
          <p:cNvSpPr>
            <a:spLocks noGrp="1"/>
          </p:cNvSpPr>
          <p:nvPr>
            <p:ph type="ftr" sz="quarter" idx="11"/>
          </p:nvPr>
        </p:nvSpPr>
        <p:spPr/>
        <p:txBody>
          <a:bodyPr/>
          <a:lstStyle/>
          <a:p>
            <a:endParaRPr lang="es-419"/>
          </a:p>
        </p:txBody>
      </p:sp>
      <p:sp>
        <p:nvSpPr>
          <p:cNvPr id="9" name="Marcador de número de diapositiva 8"/>
          <p:cNvSpPr>
            <a:spLocks noGrp="1"/>
          </p:cNvSpPr>
          <p:nvPr>
            <p:ph type="sldNum" sz="quarter" idx="12"/>
          </p:nvPr>
        </p:nvSpPr>
        <p:spPr/>
        <p:txBody>
          <a:bodyPr/>
          <a:lstStyle/>
          <a:p>
            <a:fld id="{A342B86E-292C-4B8B-8128-DFEAC29C9241}" type="slidenum">
              <a:rPr lang="es-419" smtClean="0"/>
              <a:t>‹Nº›</a:t>
            </a:fld>
            <a:endParaRPr lang="es-419"/>
          </a:p>
        </p:txBody>
      </p:sp>
    </p:spTree>
    <p:extLst>
      <p:ext uri="{BB962C8B-B14F-4D97-AF65-F5344CB8AC3E}">
        <p14:creationId xmlns:p14="http://schemas.microsoft.com/office/powerpoint/2010/main" val="2638731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fecha 2"/>
          <p:cNvSpPr>
            <a:spLocks noGrp="1"/>
          </p:cNvSpPr>
          <p:nvPr>
            <p:ph type="dt" sz="half" idx="10"/>
          </p:nvPr>
        </p:nvSpPr>
        <p:spPr/>
        <p:txBody>
          <a:bodyPr/>
          <a:lstStyle/>
          <a:p>
            <a:fld id="{0091B564-5AAF-4CA2-A2F8-6F31192BF83F}" type="datetimeFigureOut">
              <a:rPr lang="es-419" smtClean="0"/>
              <a:t>14/11/18</a:t>
            </a:fld>
            <a:endParaRPr lang="es-419"/>
          </a:p>
        </p:txBody>
      </p:sp>
      <p:sp>
        <p:nvSpPr>
          <p:cNvPr id="4" name="Marcador de pie de página 3"/>
          <p:cNvSpPr>
            <a:spLocks noGrp="1"/>
          </p:cNvSpPr>
          <p:nvPr>
            <p:ph type="ftr" sz="quarter" idx="11"/>
          </p:nvPr>
        </p:nvSpPr>
        <p:spPr/>
        <p:txBody>
          <a:bodyPr/>
          <a:lstStyle/>
          <a:p>
            <a:endParaRPr lang="es-419"/>
          </a:p>
        </p:txBody>
      </p:sp>
      <p:sp>
        <p:nvSpPr>
          <p:cNvPr id="5" name="Marcador de número de diapositiva 4"/>
          <p:cNvSpPr>
            <a:spLocks noGrp="1"/>
          </p:cNvSpPr>
          <p:nvPr>
            <p:ph type="sldNum" sz="quarter" idx="12"/>
          </p:nvPr>
        </p:nvSpPr>
        <p:spPr/>
        <p:txBody>
          <a:bodyPr/>
          <a:lstStyle/>
          <a:p>
            <a:fld id="{A342B86E-292C-4B8B-8128-DFEAC29C9241}" type="slidenum">
              <a:rPr lang="es-419" smtClean="0"/>
              <a:t>‹Nº›</a:t>
            </a:fld>
            <a:endParaRPr lang="es-419"/>
          </a:p>
        </p:txBody>
      </p:sp>
    </p:spTree>
    <p:extLst>
      <p:ext uri="{BB962C8B-B14F-4D97-AF65-F5344CB8AC3E}">
        <p14:creationId xmlns:p14="http://schemas.microsoft.com/office/powerpoint/2010/main" val="14083603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091B564-5AAF-4CA2-A2F8-6F31192BF83F}" type="datetimeFigureOut">
              <a:rPr lang="es-419" smtClean="0"/>
              <a:t>14/11/18</a:t>
            </a:fld>
            <a:endParaRPr lang="es-419"/>
          </a:p>
        </p:txBody>
      </p:sp>
      <p:sp>
        <p:nvSpPr>
          <p:cNvPr id="3" name="Marcador de pie de página 2"/>
          <p:cNvSpPr>
            <a:spLocks noGrp="1"/>
          </p:cNvSpPr>
          <p:nvPr>
            <p:ph type="ftr" sz="quarter" idx="11"/>
          </p:nvPr>
        </p:nvSpPr>
        <p:spPr/>
        <p:txBody>
          <a:bodyPr/>
          <a:lstStyle/>
          <a:p>
            <a:endParaRPr lang="es-419"/>
          </a:p>
        </p:txBody>
      </p:sp>
      <p:sp>
        <p:nvSpPr>
          <p:cNvPr id="4" name="Marcador de número de diapositiva 3"/>
          <p:cNvSpPr>
            <a:spLocks noGrp="1"/>
          </p:cNvSpPr>
          <p:nvPr>
            <p:ph type="sldNum" sz="quarter" idx="12"/>
          </p:nvPr>
        </p:nvSpPr>
        <p:spPr/>
        <p:txBody>
          <a:bodyPr/>
          <a:lstStyle/>
          <a:p>
            <a:fld id="{A342B86E-292C-4B8B-8128-DFEAC29C9241}" type="slidenum">
              <a:rPr lang="es-419" smtClean="0"/>
              <a:t>‹Nº›</a:t>
            </a:fld>
            <a:endParaRPr lang="es-419"/>
          </a:p>
        </p:txBody>
      </p:sp>
    </p:spTree>
    <p:extLst>
      <p:ext uri="{BB962C8B-B14F-4D97-AF65-F5344CB8AC3E}">
        <p14:creationId xmlns:p14="http://schemas.microsoft.com/office/powerpoint/2010/main" val="2039954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419"/>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0091B564-5AAF-4CA2-A2F8-6F31192BF83F}" type="datetimeFigureOut">
              <a:rPr lang="es-419" smtClean="0"/>
              <a:t>14/11/18</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A342B86E-292C-4B8B-8128-DFEAC29C9241}" type="slidenum">
              <a:rPr lang="es-419" smtClean="0"/>
              <a:t>‹Nº›</a:t>
            </a:fld>
            <a:endParaRPr lang="es-419"/>
          </a:p>
        </p:txBody>
      </p:sp>
    </p:spTree>
    <p:extLst>
      <p:ext uri="{BB962C8B-B14F-4D97-AF65-F5344CB8AC3E}">
        <p14:creationId xmlns:p14="http://schemas.microsoft.com/office/powerpoint/2010/main" val="160373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4CBA19BF-3BE0-4CCF-89FD-7096C1ADF025}" type="datetimeFigureOut">
              <a:rPr lang="es-419" smtClean="0"/>
              <a:t>14/11/18</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51038C6A-72F3-4C7F-8FF5-95DCE272D710}" type="slidenum">
              <a:rPr lang="es-419" smtClean="0"/>
              <a:t>‹Nº›</a:t>
            </a:fld>
            <a:endParaRPr lang="es-419"/>
          </a:p>
        </p:txBody>
      </p:sp>
    </p:spTree>
    <p:extLst>
      <p:ext uri="{BB962C8B-B14F-4D97-AF65-F5344CB8AC3E}">
        <p14:creationId xmlns:p14="http://schemas.microsoft.com/office/powerpoint/2010/main" val="19910637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419"/>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0091B564-5AAF-4CA2-A2F8-6F31192BF83F}" type="datetimeFigureOut">
              <a:rPr lang="es-419" smtClean="0"/>
              <a:t>14/11/18</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A342B86E-292C-4B8B-8128-DFEAC29C9241}" type="slidenum">
              <a:rPr lang="es-419" smtClean="0"/>
              <a:t>‹Nº›</a:t>
            </a:fld>
            <a:endParaRPr lang="es-419"/>
          </a:p>
        </p:txBody>
      </p:sp>
    </p:spTree>
    <p:extLst>
      <p:ext uri="{BB962C8B-B14F-4D97-AF65-F5344CB8AC3E}">
        <p14:creationId xmlns:p14="http://schemas.microsoft.com/office/powerpoint/2010/main" val="3855955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0091B564-5AAF-4CA2-A2F8-6F31192BF83F}" type="datetimeFigureOut">
              <a:rPr lang="es-419" smtClean="0"/>
              <a:t>14/11/18</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A342B86E-292C-4B8B-8128-DFEAC29C9241}" type="slidenum">
              <a:rPr lang="es-419" smtClean="0"/>
              <a:t>‹Nº›</a:t>
            </a:fld>
            <a:endParaRPr lang="es-419"/>
          </a:p>
        </p:txBody>
      </p:sp>
    </p:spTree>
    <p:extLst>
      <p:ext uri="{BB962C8B-B14F-4D97-AF65-F5344CB8AC3E}">
        <p14:creationId xmlns:p14="http://schemas.microsoft.com/office/powerpoint/2010/main" val="1274997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419"/>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0091B564-5AAF-4CA2-A2F8-6F31192BF83F}" type="datetimeFigureOut">
              <a:rPr lang="es-419" smtClean="0"/>
              <a:t>14/11/18</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A342B86E-292C-4B8B-8128-DFEAC29C9241}" type="slidenum">
              <a:rPr lang="es-419" smtClean="0"/>
              <a:t>‹Nº›</a:t>
            </a:fld>
            <a:endParaRPr lang="es-419"/>
          </a:p>
        </p:txBody>
      </p:sp>
    </p:spTree>
    <p:extLst>
      <p:ext uri="{BB962C8B-B14F-4D97-AF65-F5344CB8AC3E}">
        <p14:creationId xmlns:p14="http://schemas.microsoft.com/office/powerpoint/2010/main" val="2073045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PE"/>
          </a:p>
        </p:txBody>
      </p:sp>
      <p:sp>
        <p:nvSpPr>
          <p:cNvPr id="4" name="Marcador de fecha 3"/>
          <p:cNvSpPr>
            <a:spLocks noGrp="1"/>
          </p:cNvSpPr>
          <p:nvPr>
            <p:ph type="dt" sz="half" idx="10"/>
          </p:nvPr>
        </p:nvSpPr>
        <p:spPr/>
        <p:txBody>
          <a:body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P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4131551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PE"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pic>
        <p:nvPicPr>
          <p:cNvPr id="8" name="Imagen 7"/>
          <p:cNvPicPr>
            <a:picLocks noChangeAspect="1"/>
          </p:cNvPicPr>
          <p:nvPr userDrawn="1"/>
        </p:nvPicPr>
        <p:blipFill>
          <a:blip r:embed="rId2"/>
          <a:stretch>
            <a:fillRect/>
          </a:stretch>
        </p:blipFill>
        <p:spPr>
          <a:xfrm>
            <a:off x="0" y="6285426"/>
            <a:ext cx="12192000" cy="572574"/>
          </a:xfrm>
          <a:prstGeom prst="rect">
            <a:avLst/>
          </a:prstGeom>
        </p:spPr>
      </p:pic>
    </p:spTree>
    <p:extLst>
      <p:ext uri="{BB962C8B-B14F-4D97-AF65-F5344CB8AC3E}">
        <p14:creationId xmlns:p14="http://schemas.microsoft.com/office/powerpoint/2010/main" val="32163938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P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16824227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P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338956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8" name="Marcador de pie de página 7"/>
          <p:cNvSpPr>
            <a:spLocks noGrp="1"/>
          </p:cNvSpPr>
          <p:nvPr>
            <p:ph type="ftr" sz="quarter" idx="11"/>
          </p:nvPr>
        </p:nvSpPr>
        <p:spPr/>
        <p:txBody>
          <a:bodyPr/>
          <a:lstStyle/>
          <a:p>
            <a:endParaRPr lang="es-PE">
              <a:solidFill>
                <a:prstClr val="black">
                  <a:tint val="75000"/>
                </a:prstClr>
              </a:solidFill>
            </a:endParaRPr>
          </a:p>
        </p:txBody>
      </p:sp>
      <p:sp>
        <p:nvSpPr>
          <p:cNvPr id="9" name="Marcador de número de diapositiva 8"/>
          <p:cNvSpPr>
            <a:spLocks noGrp="1"/>
          </p:cNvSpPr>
          <p:nvPr>
            <p:ph type="sldNum" sz="quarter" idx="12"/>
          </p:nvPr>
        </p:nvSpPr>
        <p:spPr/>
        <p:txBody>
          <a:body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2242004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4" name="Marcador de pie de página 3"/>
          <p:cNvSpPr>
            <a:spLocks noGrp="1"/>
          </p:cNvSpPr>
          <p:nvPr>
            <p:ph type="ftr" sz="quarter" idx="11"/>
          </p:nvPr>
        </p:nvSpPr>
        <p:spPr/>
        <p:txBody>
          <a:bodyPr/>
          <a:lstStyle/>
          <a:p>
            <a:endParaRPr lang="es-PE">
              <a:solidFill>
                <a:prstClr val="black">
                  <a:tint val="75000"/>
                </a:prstClr>
              </a:solidFill>
            </a:endParaRPr>
          </a:p>
        </p:txBody>
      </p:sp>
      <p:sp>
        <p:nvSpPr>
          <p:cNvPr id="5" name="Marcador de número de diapositiva 4"/>
          <p:cNvSpPr>
            <a:spLocks noGrp="1"/>
          </p:cNvSpPr>
          <p:nvPr>
            <p:ph type="sldNum" sz="quarter" idx="12"/>
          </p:nvPr>
        </p:nvSpPr>
        <p:spPr/>
        <p:txBody>
          <a:body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5656546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3" name="Marcador de pie de página 2"/>
          <p:cNvSpPr>
            <a:spLocks noGrp="1"/>
          </p:cNvSpPr>
          <p:nvPr>
            <p:ph type="ftr" sz="quarter" idx="11"/>
          </p:nvPr>
        </p:nvSpPr>
        <p:spPr/>
        <p:txBody>
          <a:bodyPr/>
          <a:lstStyle/>
          <a:p>
            <a:endParaRPr lang="es-PE">
              <a:solidFill>
                <a:prstClr val="black">
                  <a:tint val="75000"/>
                </a:prstClr>
              </a:solidFill>
            </a:endParaRPr>
          </a:p>
        </p:txBody>
      </p:sp>
      <p:sp>
        <p:nvSpPr>
          <p:cNvPr id="4" name="Marcador de número de diapositiva 3"/>
          <p:cNvSpPr>
            <a:spLocks noGrp="1"/>
          </p:cNvSpPr>
          <p:nvPr>
            <p:ph type="sldNum" sz="quarter" idx="12"/>
          </p:nvPr>
        </p:nvSpPr>
        <p:spPr/>
        <p:txBody>
          <a:body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197027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4CBA19BF-3BE0-4CCF-89FD-7096C1ADF025}" type="datetimeFigureOut">
              <a:rPr lang="es-419" smtClean="0"/>
              <a:t>14/11/18</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51038C6A-72F3-4C7F-8FF5-95DCE272D710}" type="slidenum">
              <a:rPr lang="es-419" smtClean="0"/>
              <a:t>‹Nº›</a:t>
            </a:fld>
            <a:endParaRPr lang="es-419"/>
          </a:p>
        </p:txBody>
      </p:sp>
    </p:spTree>
    <p:extLst>
      <p:ext uri="{BB962C8B-B14F-4D97-AF65-F5344CB8AC3E}">
        <p14:creationId xmlns:p14="http://schemas.microsoft.com/office/powerpoint/2010/main" val="1351622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P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34966731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P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419910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P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16781973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P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384178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5" name="Marcador de fecha 4"/>
          <p:cNvSpPr>
            <a:spLocks noGrp="1"/>
          </p:cNvSpPr>
          <p:nvPr>
            <p:ph type="dt" sz="half" idx="10"/>
          </p:nvPr>
        </p:nvSpPr>
        <p:spPr/>
        <p:txBody>
          <a:bodyPr/>
          <a:lstStyle/>
          <a:p>
            <a:fld id="{4CBA19BF-3BE0-4CCF-89FD-7096C1ADF025}" type="datetimeFigureOut">
              <a:rPr lang="es-419" smtClean="0"/>
              <a:t>14/11/18</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51038C6A-72F3-4C7F-8FF5-95DCE272D710}" type="slidenum">
              <a:rPr lang="es-419" smtClean="0"/>
              <a:t>‹Nº›</a:t>
            </a:fld>
            <a:endParaRPr lang="es-419"/>
          </a:p>
        </p:txBody>
      </p:sp>
    </p:spTree>
    <p:extLst>
      <p:ext uri="{BB962C8B-B14F-4D97-AF65-F5344CB8AC3E}">
        <p14:creationId xmlns:p14="http://schemas.microsoft.com/office/powerpoint/2010/main" val="3460197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7" name="Marcador de fecha 6"/>
          <p:cNvSpPr>
            <a:spLocks noGrp="1"/>
          </p:cNvSpPr>
          <p:nvPr>
            <p:ph type="dt" sz="half" idx="10"/>
          </p:nvPr>
        </p:nvSpPr>
        <p:spPr/>
        <p:txBody>
          <a:bodyPr/>
          <a:lstStyle/>
          <a:p>
            <a:fld id="{4CBA19BF-3BE0-4CCF-89FD-7096C1ADF025}" type="datetimeFigureOut">
              <a:rPr lang="es-419" smtClean="0"/>
              <a:t>14/11/18</a:t>
            </a:fld>
            <a:endParaRPr lang="es-419"/>
          </a:p>
        </p:txBody>
      </p:sp>
      <p:sp>
        <p:nvSpPr>
          <p:cNvPr id="8" name="Marcador de pie de página 7"/>
          <p:cNvSpPr>
            <a:spLocks noGrp="1"/>
          </p:cNvSpPr>
          <p:nvPr>
            <p:ph type="ftr" sz="quarter" idx="11"/>
          </p:nvPr>
        </p:nvSpPr>
        <p:spPr/>
        <p:txBody>
          <a:bodyPr/>
          <a:lstStyle/>
          <a:p>
            <a:endParaRPr lang="es-419"/>
          </a:p>
        </p:txBody>
      </p:sp>
      <p:sp>
        <p:nvSpPr>
          <p:cNvPr id="9" name="Marcador de número de diapositiva 8"/>
          <p:cNvSpPr>
            <a:spLocks noGrp="1"/>
          </p:cNvSpPr>
          <p:nvPr>
            <p:ph type="sldNum" sz="quarter" idx="12"/>
          </p:nvPr>
        </p:nvSpPr>
        <p:spPr/>
        <p:txBody>
          <a:bodyPr/>
          <a:lstStyle/>
          <a:p>
            <a:fld id="{51038C6A-72F3-4C7F-8FF5-95DCE272D710}" type="slidenum">
              <a:rPr lang="es-419" smtClean="0"/>
              <a:t>‹Nº›</a:t>
            </a:fld>
            <a:endParaRPr lang="es-419"/>
          </a:p>
        </p:txBody>
      </p:sp>
    </p:spTree>
    <p:extLst>
      <p:ext uri="{BB962C8B-B14F-4D97-AF65-F5344CB8AC3E}">
        <p14:creationId xmlns:p14="http://schemas.microsoft.com/office/powerpoint/2010/main" val="333217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fecha 2"/>
          <p:cNvSpPr>
            <a:spLocks noGrp="1"/>
          </p:cNvSpPr>
          <p:nvPr>
            <p:ph type="dt" sz="half" idx="10"/>
          </p:nvPr>
        </p:nvSpPr>
        <p:spPr/>
        <p:txBody>
          <a:bodyPr/>
          <a:lstStyle/>
          <a:p>
            <a:fld id="{4CBA19BF-3BE0-4CCF-89FD-7096C1ADF025}" type="datetimeFigureOut">
              <a:rPr lang="es-419" smtClean="0"/>
              <a:t>14/11/18</a:t>
            </a:fld>
            <a:endParaRPr lang="es-419"/>
          </a:p>
        </p:txBody>
      </p:sp>
      <p:sp>
        <p:nvSpPr>
          <p:cNvPr id="4" name="Marcador de pie de página 3"/>
          <p:cNvSpPr>
            <a:spLocks noGrp="1"/>
          </p:cNvSpPr>
          <p:nvPr>
            <p:ph type="ftr" sz="quarter" idx="11"/>
          </p:nvPr>
        </p:nvSpPr>
        <p:spPr/>
        <p:txBody>
          <a:bodyPr/>
          <a:lstStyle/>
          <a:p>
            <a:endParaRPr lang="es-419"/>
          </a:p>
        </p:txBody>
      </p:sp>
      <p:sp>
        <p:nvSpPr>
          <p:cNvPr id="5" name="Marcador de número de diapositiva 4"/>
          <p:cNvSpPr>
            <a:spLocks noGrp="1"/>
          </p:cNvSpPr>
          <p:nvPr>
            <p:ph type="sldNum" sz="quarter" idx="12"/>
          </p:nvPr>
        </p:nvSpPr>
        <p:spPr/>
        <p:txBody>
          <a:bodyPr/>
          <a:lstStyle/>
          <a:p>
            <a:fld id="{51038C6A-72F3-4C7F-8FF5-95DCE272D710}" type="slidenum">
              <a:rPr lang="es-419" smtClean="0"/>
              <a:t>‹Nº›</a:t>
            </a:fld>
            <a:endParaRPr lang="es-419"/>
          </a:p>
        </p:txBody>
      </p:sp>
    </p:spTree>
    <p:extLst>
      <p:ext uri="{BB962C8B-B14F-4D97-AF65-F5344CB8AC3E}">
        <p14:creationId xmlns:p14="http://schemas.microsoft.com/office/powerpoint/2010/main" val="3097333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CBA19BF-3BE0-4CCF-89FD-7096C1ADF025}" type="datetimeFigureOut">
              <a:rPr lang="es-419" smtClean="0"/>
              <a:t>14/11/18</a:t>
            </a:fld>
            <a:endParaRPr lang="es-419"/>
          </a:p>
        </p:txBody>
      </p:sp>
      <p:sp>
        <p:nvSpPr>
          <p:cNvPr id="3" name="Marcador de pie de página 2"/>
          <p:cNvSpPr>
            <a:spLocks noGrp="1"/>
          </p:cNvSpPr>
          <p:nvPr>
            <p:ph type="ftr" sz="quarter" idx="11"/>
          </p:nvPr>
        </p:nvSpPr>
        <p:spPr/>
        <p:txBody>
          <a:bodyPr/>
          <a:lstStyle/>
          <a:p>
            <a:endParaRPr lang="es-419"/>
          </a:p>
        </p:txBody>
      </p:sp>
      <p:sp>
        <p:nvSpPr>
          <p:cNvPr id="4" name="Marcador de número de diapositiva 3"/>
          <p:cNvSpPr>
            <a:spLocks noGrp="1"/>
          </p:cNvSpPr>
          <p:nvPr>
            <p:ph type="sldNum" sz="quarter" idx="12"/>
          </p:nvPr>
        </p:nvSpPr>
        <p:spPr/>
        <p:txBody>
          <a:bodyPr/>
          <a:lstStyle/>
          <a:p>
            <a:fld id="{51038C6A-72F3-4C7F-8FF5-95DCE272D710}" type="slidenum">
              <a:rPr lang="es-419" smtClean="0"/>
              <a:t>‹Nº›</a:t>
            </a:fld>
            <a:endParaRPr lang="es-419"/>
          </a:p>
        </p:txBody>
      </p:sp>
    </p:spTree>
    <p:extLst>
      <p:ext uri="{BB962C8B-B14F-4D97-AF65-F5344CB8AC3E}">
        <p14:creationId xmlns:p14="http://schemas.microsoft.com/office/powerpoint/2010/main" val="1026591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419"/>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4CBA19BF-3BE0-4CCF-89FD-7096C1ADF025}" type="datetimeFigureOut">
              <a:rPr lang="es-419" smtClean="0"/>
              <a:t>14/11/18</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51038C6A-72F3-4C7F-8FF5-95DCE272D710}" type="slidenum">
              <a:rPr lang="es-419" smtClean="0"/>
              <a:t>‹Nº›</a:t>
            </a:fld>
            <a:endParaRPr lang="es-419"/>
          </a:p>
        </p:txBody>
      </p:sp>
    </p:spTree>
    <p:extLst>
      <p:ext uri="{BB962C8B-B14F-4D97-AF65-F5344CB8AC3E}">
        <p14:creationId xmlns:p14="http://schemas.microsoft.com/office/powerpoint/2010/main" val="2788726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419"/>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4CBA19BF-3BE0-4CCF-89FD-7096C1ADF025}" type="datetimeFigureOut">
              <a:rPr lang="es-419" smtClean="0"/>
              <a:t>14/11/18</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51038C6A-72F3-4C7F-8FF5-95DCE272D710}" type="slidenum">
              <a:rPr lang="es-419" smtClean="0"/>
              <a:t>‹Nº›</a:t>
            </a:fld>
            <a:endParaRPr lang="es-419"/>
          </a:p>
        </p:txBody>
      </p:sp>
    </p:spTree>
    <p:extLst>
      <p:ext uri="{BB962C8B-B14F-4D97-AF65-F5344CB8AC3E}">
        <p14:creationId xmlns:p14="http://schemas.microsoft.com/office/powerpoint/2010/main" val="1434476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BA19BF-3BE0-4CCF-89FD-7096C1ADF025}" type="datetimeFigureOut">
              <a:rPr lang="es-419" smtClean="0"/>
              <a:t>14/11/18</a:t>
            </a:fld>
            <a:endParaRPr lang="es-419"/>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038C6A-72F3-4C7F-8FF5-95DCE272D710}" type="slidenum">
              <a:rPr lang="es-419" smtClean="0"/>
              <a:t>‹Nº›</a:t>
            </a:fld>
            <a:endParaRPr lang="es-419"/>
          </a:p>
        </p:txBody>
      </p:sp>
      <p:pic>
        <p:nvPicPr>
          <p:cNvPr id="7" name="Imagen 6"/>
          <p:cNvPicPr>
            <a:picLocks noChangeAspect="1"/>
          </p:cNvPicPr>
          <p:nvPr userDrawn="1"/>
        </p:nvPicPr>
        <p:blipFill>
          <a:blip r:embed="rId13"/>
          <a:stretch>
            <a:fillRect/>
          </a:stretch>
        </p:blipFill>
        <p:spPr>
          <a:xfrm>
            <a:off x="0" y="6285426"/>
            <a:ext cx="12192000" cy="572574"/>
          </a:xfrm>
          <a:prstGeom prst="rect">
            <a:avLst/>
          </a:prstGeom>
        </p:spPr>
      </p:pic>
    </p:spTree>
    <p:extLst>
      <p:ext uri="{BB962C8B-B14F-4D97-AF65-F5344CB8AC3E}">
        <p14:creationId xmlns:p14="http://schemas.microsoft.com/office/powerpoint/2010/main" val="294713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91B564-5AAF-4CA2-A2F8-6F31192BF83F}" type="datetimeFigureOut">
              <a:rPr lang="es-419" smtClean="0"/>
              <a:t>14/11/18</a:t>
            </a:fld>
            <a:endParaRPr lang="es-419"/>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42B86E-292C-4B8B-8128-DFEAC29C9241}" type="slidenum">
              <a:rPr lang="es-419" smtClean="0"/>
              <a:t>‹Nº›</a:t>
            </a:fld>
            <a:endParaRPr lang="es-419"/>
          </a:p>
        </p:txBody>
      </p:sp>
      <p:pic>
        <p:nvPicPr>
          <p:cNvPr id="7" name="Imagen 6"/>
          <p:cNvPicPr>
            <a:picLocks noChangeAspect="1"/>
          </p:cNvPicPr>
          <p:nvPr userDrawn="1"/>
        </p:nvPicPr>
        <p:blipFill>
          <a:blip r:embed="rId13"/>
          <a:stretch>
            <a:fillRect/>
          </a:stretch>
        </p:blipFill>
        <p:spPr>
          <a:xfrm>
            <a:off x="0" y="6285426"/>
            <a:ext cx="12192000" cy="572574"/>
          </a:xfrm>
          <a:prstGeom prst="rect">
            <a:avLst/>
          </a:prstGeom>
        </p:spPr>
      </p:pic>
    </p:spTree>
    <p:extLst>
      <p:ext uri="{BB962C8B-B14F-4D97-AF65-F5344CB8AC3E}">
        <p14:creationId xmlns:p14="http://schemas.microsoft.com/office/powerpoint/2010/main" val="15237193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B9607C-EE7A-47B9-B6CB-8F9BC936659E}" type="datetimeFigureOut">
              <a:rPr lang="es-PE" smtClean="0">
                <a:solidFill>
                  <a:prstClr val="black">
                    <a:tint val="75000"/>
                  </a:prstClr>
                </a:solidFill>
              </a:rPr>
              <a:pPr/>
              <a:t>14/11/2018</a:t>
            </a:fld>
            <a:endParaRPr lang="es-PE">
              <a:solidFill>
                <a:prstClr val="black">
                  <a:tint val="75000"/>
                </a:prstClr>
              </a:solidFill>
            </a:endParaRP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solidFill>
                <a:prstClr val="black">
                  <a:tint val="75000"/>
                </a:prstClr>
              </a:solidFill>
            </a:endParaRP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701E8-1B4D-4D9A-BDFE-6CC2D34B2226}"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2427808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497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8589" y="-1"/>
            <a:ext cx="10515600" cy="1325563"/>
          </a:xfrm>
        </p:spPr>
        <p:txBody>
          <a:bodyPr>
            <a:normAutofit/>
          </a:bodyPr>
          <a:lstStyle/>
          <a:p>
            <a:r>
              <a:rPr lang="es-PE" b="1" dirty="0" smtClean="0">
                <a:latin typeface="Arial Black" panose="020B0A04020102020204" pitchFamily="34" charset="0"/>
              </a:rPr>
              <a:t>TIPOS: PUNTO A PUNTO</a:t>
            </a:r>
            <a:endParaRPr lang="es-PE" b="1" dirty="0">
              <a:latin typeface="Arial Black" panose="020B0A04020102020204" pitchFamily="34" charset="0"/>
            </a:endParaRPr>
          </a:p>
        </p:txBody>
      </p:sp>
      <p:sp>
        <p:nvSpPr>
          <p:cNvPr id="5" name="Rectángulo 4"/>
          <p:cNvSpPr/>
          <p:nvPr/>
        </p:nvSpPr>
        <p:spPr>
          <a:xfrm rot="16200000">
            <a:off x="-2554707" y="2554706"/>
            <a:ext cx="6858002" cy="1748589"/>
          </a:xfrm>
          <a:prstGeom prst="rect">
            <a:avLst/>
          </a:prstGeom>
          <a:solidFill>
            <a:srgbClr val="387C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8000" dirty="0" smtClean="0">
                <a:latin typeface="Arial Black" panose="020B0A04020102020204" pitchFamily="34" charset="0"/>
              </a:rPr>
              <a:t>REDES</a:t>
            </a:r>
            <a:endParaRPr lang="es-PE" sz="8000" dirty="0">
              <a:latin typeface="Arial Black" panose="020B0A04020102020204" pitchFamily="34" charset="0"/>
            </a:endParaRPr>
          </a:p>
        </p:txBody>
      </p:sp>
      <p:pic>
        <p:nvPicPr>
          <p:cNvPr id="4" name="Imagen 3"/>
          <p:cNvPicPr>
            <a:picLocks noChangeAspect="1"/>
          </p:cNvPicPr>
          <p:nvPr/>
        </p:nvPicPr>
        <p:blipFill>
          <a:blip r:embed="rId3"/>
          <a:stretch>
            <a:fillRect/>
          </a:stretch>
        </p:blipFill>
        <p:spPr>
          <a:xfrm>
            <a:off x="2887579" y="1325562"/>
            <a:ext cx="6473741" cy="2538722"/>
          </a:xfrm>
          <a:prstGeom prst="rect">
            <a:avLst/>
          </a:prstGeom>
        </p:spPr>
      </p:pic>
      <p:sp>
        <p:nvSpPr>
          <p:cNvPr id="7" name="CuadroTexto 6"/>
          <p:cNvSpPr txBox="1"/>
          <p:nvPr/>
        </p:nvSpPr>
        <p:spPr>
          <a:xfrm>
            <a:off x="2417268" y="4266517"/>
            <a:ext cx="7957307" cy="923330"/>
          </a:xfrm>
          <a:prstGeom prst="rect">
            <a:avLst/>
          </a:prstGeom>
          <a:noFill/>
        </p:spPr>
        <p:txBody>
          <a:bodyPr wrap="none" rtlCol="0">
            <a:spAutoFit/>
          </a:bodyPr>
          <a:lstStyle/>
          <a:p>
            <a:r>
              <a:rPr lang="es-PE" b="1" dirty="0" smtClean="0"/>
              <a:t>EJERCICIO:</a:t>
            </a:r>
          </a:p>
          <a:p>
            <a:endParaRPr lang="es-PE" dirty="0"/>
          </a:p>
          <a:p>
            <a:r>
              <a:rPr lang="es-PE" dirty="0" smtClean="0"/>
              <a:t>Cree una carpeta en el Disco y comparta dicha carpeta con un compañero de clase.</a:t>
            </a:r>
            <a:endParaRPr lang="es-PE" dirty="0"/>
          </a:p>
        </p:txBody>
      </p:sp>
      <p:sp>
        <p:nvSpPr>
          <p:cNvPr id="8" name="CuadroTexto 7"/>
          <p:cNvSpPr txBox="1"/>
          <p:nvPr/>
        </p:nvSpPr>
        <p:spPr>
          <a:xfrm>
            <a:off x="2256847" y="5262036"/>
            <a:ext cx="4015616"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PE" dirty="0" smtClean="0"/>
              <a:t>Ventajas:</a:t>
            </a:r>
          </a:p>
          <a:p>
            <a:r>
              <a:rPr lang="es-PE" dirty="0" smtClean="0"/>
              <a:t>- </a:t>
            </a:r>
          </a:p>
          <a:p>
            <a:r>
              <a:rPr lang="es-PE" dirty="0" smtClean="0"/>
              <a:t>- </a:t>
            </a:r>
          </a:p>
          <a:p>
            <a:r>
              <a:rPr lang="es-PE" dirty="0" smtClean="0"/>
              <a:t>- </a:t>
            </a:r>
            <a:endParaRPr lang="es-PE" dirty="0"/>
          </a:p>
        </p:txBody>
      </p:sp>
      <p:sp>
        <p:nvSpPr>
          <p:cNvPr id="9" name="CuadroTexto 8"/>
          <p:cNvSpPr txBox="1"/>
          <p:nvPr/>
        </p:nvSpPr>
        <p:spPr>
          <a:xfrm>
            <a:off x="7230977" y="5262036"/>
            <a:ext cx="4062665"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PE" dirty="0" smtClean="0"/>
              <a:t>desventajas:</a:t>
            </a:r>
          </a:p>
          <a:p>
            <a:r>
              <a:rPr lang="es-PE" dirty="0" smtClean="0"/>
              <a:t>- </a:t>
            </a:r>
          </a:p>
          <a:p>
            <a:r>
              <a:rPr lang="es-PE" dirty="0" smtClean="0"/>
              <a:t>- </a:t>
            </a:r>
          </a:p>
          <a:p>
            <a:r>
              <a:rPr lang="es-PE" dirty="0" smtClean="0"/>
              <a:t>- </a:t>
            </a:r>
            <a:endParaRPr lang="es-PE" dirty="0"/>
          </a:p>
        </p:txBody>
      </p:sp>
    </p:spTree>
    <p:extLst>
      <p:ext uri="{BB962C8B-B14F-4D97-AF65-F5344CB8AC3E}">
        <p14:creationId xmlns:p14="http://schemas.microsoft.com/office/powerpoint/2010/main" val="2487691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smtClean="0">
                <a:latin typeface="Arial Black" panose="020B0A04020102020204" pitchFamily="34" charset="0"/>
              </a:rPr>
              <a:t>Mas Tipos</a:t>
            </a:r>
            <a:r>
              <a:rPr lang="es-PE" b="1" dirty="0" smtClean="0"/>
              <a:t> </a:t>
            </a:r>
            <a:r>
              <a:rPr lang="es-PE" dirty="0" smtClean="0">
                <a:latin typeface="Arial" panose="020B0604020202020204" pitchFamily="34" charset="0"/>
                <a:cs typeface="Arial" panose="020B0604020202020204" pitchFamily="34" charset="0"/>
              </a:rPr>
              <a:t>de Redes</a:t>
            </a:r>
            <a:r>
              <a:rPr lang="es-PE" b="1" dirty="0" smtClean="0"/>
              <a:t>: </a:t>
            </a:r>
            <a:endParaRPr lang="es-PE" b="1"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643"/>
          <a:stretch/>
        </p:blipFill>
        <p:spPr bwMode="auto">
          <a:xfrm>
            <a:off x="2768360" y="1622229"/>
            <a:ext cx="6954081" cy="2738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ángulo 2"/>
          <p:cNvSpPr/>
          <p:nvPr/>
        </p:nvSpPr>
        <p:spPr>
          <a:xfrm>
            <a:off x="5546358" y="1690688"/>
            <a:ext cx="4362138" cy="26696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sp>
        <p:nvSpPr>
          <p:cNvPr id="7" name="CuadroTexto 6"/>
          <p:cNvSpPr txBox="1"/>
          <p:nvPr/>
        </p:nvSpPr>
        <p:spPr>
          <a:xfrm>
            <a:off x="3949658" y="4716356"/>
            <a:ext cx="4292684" cy="193899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s-PE" sz="2000" dirty="0" smtClean="0"/>
              <a:t>LAN	: Local </a:t>
            </a:r>
            <a:r>
              <a:rPr lang="es-PE" sz="2000" dirty="0" err="1" smtClean="0"/>
              <a:t>Area</a:t>
            </a:r>
            <a:r>
              <a:rPr lang="es-PE" sz="2000" dirty="0" smtClean="0"/>
              <a:t> Network</a:t>
            </a:r>
          </a:p>
          <a:p>
            <a:r>
              <a:rPr lang="es-PE" sz="2000" dirty="0" smtClean="0"/>
              <a:t>WAN	: Wide </a:t>
            </a:r>
            <a:r>
              <a:rPr lang="es-PE" sz="2000" dirty="0" err="1" smtClean="0"/>
              <a:t>Area</a:t>
            </a:r>
            <a:r>
              <a:rPr lang="es-PE" sz="2000" dirty="0" smtClean="0"/>
              <a:t> Network</a:t>
            </a:r>
          </a:p>
          <a:p>
            <a:r>
              <a:rPr lang="es-PE" sz="2000" dirty="0" smtClean="0"/>
              <a:t>MAN	: </a:t>
            </a:r>
            <a:r>
              <a:rPr lang="es-PE" sz="2000" dirty="0" err="1" smtClean="0"/>
              <a:t>Metropolitan</a:t>
            </a:r>
            <a:r>
              <a:rPr lang="es-PE" sz="2000" dirty="0" smtClean="0"/>
              <a:t> </a:t>
            </a:r>
            <a:r>
              <a:rPr lang="es-PE" sz="2000" dirty="0" err="1" smtClean="0"/>
              <a:t>Area</a:t>
            </a:r>
            <a:r>
              <a:rPr lang="es-PE" sz="2000" dirty="0" smtClean="0"/>
              <a:t> Network</a:t>
            </a:r>
          </a:p>
          <a:p>
            <a:r>
              <a:rPr lang="es-PE" sz="2000" dirty="0" smtClean="0"/>
              <a:t>PAN	: Personal </a:t>
            </a:r>
            <a:r>
              <a:rPr lang="es-PE" sz="2000" dirty="0" err="1" smtClean="0"/>
              <a:t>Area</a:t>
            </a:r>
            <a:r>
              <a:rPr lang="es-PE" sz="2000" dirty="0" smtClean="0"/>
              <a:t> Network</a:t>
            </a:r>
          </a:p>
          <a:p>
            <a:r>
              <a:rPr lang="es-PE" sz="2000" dirty="0" smtClean="0"/>
              <a:t>SAN	: Storage </a:t>
            </a:r>
            <a:r>
              <a:rPr lang="es-PE" sz="2000" dirty="0" err="1" smtClean="0"/>
              <a:t>Area</a:t>
            </a:r>
            <a:r>
              <a:rPr lang="es-PE" sz="2000" dirty="0" smtClean="0"/>
              <a:t> Network</a:t>
            </a:r>
          </a:p>
          <a:p>
            <a:endParaRPr lang="es-PE" sz="2000" dirty="0"/>
          </a:p>
        </p:txBody>
      </p:sp>
      <p:pic>
        <p:nvPicPr>
          <p:cNvPr id="8" name="Imagen 7"/>
          <p:cNvPicPr>
            <a:picLocks noChangeAspect="1"/>
          </p:cNvPicPr>
          <p:nvPr/>
        </p:nvPicPr>
        <p:blipFill>
          <a:blip r:embed="rId3"/>
          <a:stretch>
            <a:fillRect/>
          </a:stretch>
        </p:blipFill>
        <p:spPr>
          <a:xfrm>
            <a:off x="455014" y="4779193"/>
            <a:ext cx="2857500" cy="1676400"/>
          </a:xfrm>
          <a:prstGeom prst="rect">
            <a:avLst/>
          </a:prstGeom>
        </p:spPr>
      </p:pic>
      <p:pic>
        <p:nvPicPr>
          <p:cNvPr id="4098" name="Picture 2" descr="http://1.bp.blogspot.com/-P5aOCCaJpuU/US7iJDmymgI/AAAAAAAAABY/NSw16w-PDQU/s1600/s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4456" y="4162424"/>
            <a:ext cx="2581275" cy="269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66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smtClean="0">
                <a:latin typeface="Arial Black" panose="020B0A04020102020204" pitchFamily="34" charset="0"/>
              </a:rPr>
              <a:t>MAPA MENTAL:</a:t>
            </a:r>
            <a:r>
              <a:rPr lang="es-PE" dirty="0" smtClean="0">
                <a:latin typeface="Arial Black" panose="020B0A04020102020204" pitchFamily="34" charset="0"/>
              </a:rPr>
              <a:t> </a:t>
            </a:r>
            <a:r>
              <a:rPr lang="es-PE" dirty="0" smtClean="0">
                <a:solidFill>
                  <a:schemeClr val="accent2"/>
                </a:solidFill>
                <a:latin typeface="Arial" panose="020B0604020202020204" pitchFamily="34" charset="0"/>
                <a:cs typeface="Arial" panose="020B0604020202020204" pitchFamily="34" charset="0"/>
              </a:rPr>
              <a:t>Que hay en una red?</a:t>
            </a:r>
            <a:endParaRPr lang="es-PE" dirty="0">
              <a:solidFill>
                <a:schemeClr val="accent2"/>
              </a:solidFill>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838200" y="1475817"/>
            <a:ext cx="10515600" cy="4692937"/>
          </a:xfrm>
        </p:spPr>
        <p:txBody>
          <a:bodyPr>
            <a:normAutofit/>
          </a:bodyPr>
          <a:lstStyle/>
          <a:p>
            <a:r>
              <a:rPr lang="es-PE" sz="2000" dirty="0" smtClean="0"/>
              <a:t>Elaborar un mapa mental sobre las redes de computadoras y sus componentes</a:t>
            </a:r>
            <a:endParaRPr lang="es-PE" sz="2000" dirty="0"/>
          </a:p>
        </p:txBody>
      </p:sp>
      <p:sp>
        <p:nvSpPr>
          <p:cNvPr id="4" name="Elipse 3"/>
          <p:cNvSpPr/>
          <p:nvPr/>
        </p:nvSpPr>
        <p:spPr>
          <a:xfrm>
            <a:off x="4955809" y="3657703"/>
            <a:ext cx="1858781" cy="824459"/>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PE" dirty="0" smtClean="0"/>
              <a:t>Red de Datos</a:t>
            </a:r>
            <a:endParaRPr lang="es-PE" dirty="0"/>
          </a:p>
        </p:txBody>
      </p:sp>
      <p:sp>
        <p:nvSpPr>
          <p:cNvPr id="5" name="Elipse 4"/>
          <p:cNvSpPr/>
          <p:nvPr/>
        </p:nvSpPr>
        <p:spPr>
          <a:xfrm>
            <a:off x="2097529" y="2834647"/>
            <a:ext cx="1858781" cy="824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Dispositivos Finales</a:t>
            </a:r>
            <a:endParaRPr lang="es-PE" dirty="0"/>
          </a:p>
        </p:txBody>
      </p:sp>
      <p:sp>
        <p:nvSpPr>
          <p:cNvPr id="6" name="Elipse 5"/>
          <p:cNvSpPr/>
          <p:nvPr/>
        </p:nvSpPr>
        <p:spPr>
          <a:xfrm>
            <a:off x="2042720" y="1785314"/>
            <a:ext cx="1858781" cy="824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Dispositivos intermedios</a:t>
            </a:r>
            <a:endParaRPr lang="es-PE" dirty="0"/>
          </a:p>
        </p:txBody>
      </p:sp>
      <p:sp>
        <p:nvSpPr>
          <p:cNvPr id="7" name="Elipse 6"/>
          <p:cNvSpPr/>
          <p:nvPr/>
        </p:nvSpPr>
        <p:spPr>
          <a:xfrm>
            <a:off x="2902002" y="5344295"/>
            <a:ext cx="2108615" cy="824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Medios de comunicación</a:t>
            </a:r>
            <a:endParaRPr lang="es-PE" dirty="0"/>
          </a:p>
        </p:txBody>
      </p:sp>
      <p:sp>
        <p:nvSpPr>
          <p:cNvPr id="8" name="Elipse 7"/>
          <p:cNvSpPr/>
          <p:nvPr/>
        </p:nvSpPr>
        <p:spPr>
          <a:xfrm>
            <a:off x="9839015" y="4085372"/>
            <a:ext cx="2108615" cy="824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mensajes</a:t>
            </a:r>
            <a:endParaRPr lang="es-PE" dirty="0"/>
          </a:p>
        </p:txBody>
      </p:sp>
      <p:sp>
        <p:nvSpPr>
          <p:cNvPr id="9" name="Elipse 8"/>
          <p:cNvSpPr/>
          <p:nvPr/>
        </p:nvSpPr>
        <p:spPr>
          <a:xfrm>
            <a:off x="9854325" y="5384024"/>
            <a:ext cx="2108615" cy="824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reglas</a:t>
            </a:r>
            <a:endParaRPr lang="es-PE" dirty="0"/>
          </a:p>
        </p:txBody>
      </p:sp>
      <p:sp>
        <p:nvSpPr>
          <p:cNvPr id="10" name="Elipse 9"/>
          <p:cNvSpPr/>
          <p:nvPr/>
        </p:nvSpPr>
        <p:spPr>
          <a:xfrm>
            <a:off x="7196693" y="4925319"/>
            <a:ext cx="2108615" cy="824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Servicios</a:t>
            </a:r>
            <a:endParaRPr lang="es-PE" dirty="0"/>
          </a:p>
        </p:txBody>
      </p:sp>
      <p:sp>
        <p:nvSpPr>
          <p:cNvPr id="11" name="Elipse 10"/>
          <p:cNvSpPr/>
          <p:nvPr/>
        </p:nvSpPr>
        <p:spPr>
          <a:xfrm>
            <a:off x="4955809" y="2225076"/>
            <a:ext cx="1858781" cy="824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Dispositivos</a:t>
            </a:r>
            <a:endParaRPr lang="es-PE" dirty="0"/>
          </a:p>
        </p:txBody>
      </p:sp>
      <p:sp>
        <p:nvSpPr>
          <p:cNvPr id="12" name="Elipse 11"/>
          <p:cNvSpPr/>
          <p:nvPr/>
        </p:nvSpPr>
        <p:spPr>
          <a:xfrm>
            <a:off x="244370" y="4769798"/>
            <a:ext cx="2108615" cy="824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alámbrico</a:t>
            </a:r>
            <a:endParaRPr lang="es-PE" dirty="0"/>
          </a:p>
        </p:txBody>
      </p:sp>
      <p:sp>
        <p:nvSpPr>
          <p:cNvPr id="13" name="Elipse 12"/>
          <p:cNvSpPr/>
          <p:nvPr/>
        </p:nvSpPr>
        <p:spPr>
          <a:xfrm>
            <a:off x="244369" y="5749778"/>
            <a:ext cx="2108615" cy="824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inalámbrico</a:t>
            </a:r>
            <a:endParaRPr lang="es-PE" dirty="0"/>
          </a:p>
        </p:txBody>
      </p:sp>
    </p:spTree>
    <p:extLst>
      <p:ext uri="{BB962C8B-B14F-4D97-AF65-F5344CB8AC3E}">
        <p14:creationId xmlns:p14="http://schemas.microsoft.com/office/powerpoint/2010/main" val="332330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0" y="5221550"/>
            <a:ext cx="12192000" cy="1636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p:txBody>
          <a:bodyPr/>
          <a:lstStyle/>
          <a:p>
            <a:r>
              <a:rPr lang="es-PE" b="1" dirty="0" smtClean="0">
                <a:latin typeface="Arial Black" panose="020B0A04020102020204" pitchFamily="34" charset="0"/>
              </a:rPr>
              <a:t>Topologías</a:t>
            </a:r>
            <a:r>
              <a:rPr lang="es-PE" b="1" dirty="0" smtClean="0"/>
              <a:t> </a:t>
            </a:r>
            <a:r>
              <a:rPr lang="es-PE" dirty="0" smtClean="0">
                <a:latin typeface="Arial" panose="020B0604020202020204" pitchFamily="34" charset="0"/>
                <a:cs typeface="Arial" panose="020B0604020202020204" pitchFamily="34" charset="0"/>
              </a:rPr>
              <a:t>de red: </a:t>
            </a:r>
            <a:endParaRPr lang="es-PE"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04661" y="1550851"/>
            <a:ext cx="4237729" cy="3290604"/>
          </a:xfrm>
          <a:prstGeom prst="rect">
            <a:avLst/>
          </a:prstGeom>
        </p:spPr>
      </p:pic>
      <p:pic>
        <p:nvPicPr>
          <p:cNvPr id="5" name="Picture 4"/>
          <p:cNvPicPr>
            <a:picLocks noChangeAspect="1"/>
          </p:cNvPicPr>
          <p:nvPr/>
        </p:nvPicPr>
        <p:blipFill>
          <a:blip r:embed="rId3"/>
          <a:stretch>
            <a:fillRect/>
          </a:stretch>
        </p:blipFill>
        <p:spPr>
          <a:xfrm>
            <a:off x="6762567" y="1550851"/>
            <a:ext cx="4280120" cy="3288894"/>
          </a:xfrm>
          <a:prstGeom prst="rect">
            <a:avLst/>
          </a:prstGeom>
        </p:spPr>
      </p:pic>
      <p:sp>
        <p:nvSpPr>
          <p:cNvPr id="6" name="CuadroTexto 5"/>
          <p:cNvSpPr txBox="1"/>
          <p:nvPr/>
        </p:nvSpPr>
        <p:spPr>
          <a:xfrm>
            <a:off x="5111645" y="5221550"/>
            <a:ext cx="1471108" cy="369332"/>
          </a:xfrm>
          <a:prstGeom prst="rect">
            <a:avLst/>
          </a:prstGeom>
          <a:noFill/>
        </p:spPr>
        <p:txBody>
          <a:bodyPr wrap="none" rtlCol="0">
            <a:spAutoFit/>
          </a:bodyPr>
          <a:lstStyle/>
          <a:p>
            <a:r>
              <a:rPr lang="es-PE" b="1" dirty="0" smtClean="0"/>
              <a:t>Por su forma:</a:t>
            </a:r>
            <a:endParaRPr lang="es-PE" b="1" dirty="0"/>
          </a:p>
        </p:txBody>
      </p:sp>
      <p:pic>
        <p:nvPicPr>
          <p:cNvPr id="9" name="Imagen 8"/>
          <p:cNvPicPr>
            <a:picLocks noChangeAspect="1"/>
          </p:cNvPicPr>
          <p:nvPr/>
        </p:nvPicPr>
        <p:blipFill rotWithShape="1">
          <a:blip r:embed="rId4"/>
          <a:srcRect b="42356"/>
          <a:stretch/>
        </p:blipFill>
        <p:spPr>
          <a:xfrm>
            <a:off x="2451565" y="5636744"/>
            <a:ext cx="2790825" cy="944382"/>
          </a:xfrm>
          <a:prstGeom prst="rect">
            <a:avLst/>
          </a:prstGeom>
        </p:spPr>
      </p:pic>
      <p:pic>
        <p:nvPicPr>
          <p:cNvPr id="11" name="Imagen 10"/>
          <p:cNvPicPr>
            <a:picLocks noChangeAspect="1"/>
          </p:cNvPicPr>
          <p:nvPr/>
        </p:nvPicPr>
        <p:blipFill rotWithShape="1">
          <a:blip r:embed="rId4"/>
          <a:srcRect t="55719"/>
          <a:stretch/>
        </p:blipFill>
        <p:spPr>
          <a:xfrm>
            <a:off x="5333543" y="5590882"/>
            <a:ext cx="3809437" cy="990244"/>
          </a:xfrm>
          <a:prstGeom prst="rect">
            <a:avLst/>
          </a:prstGeom>
        </p:spPr>
      </p:pic>
    </p:spTree>
    <p:extLst>
      <p:ext uri="{BB962C8B-B14F-4D97-AF65-F5344CB8AC3E}">
        <p14:creationId xmlns:p14="http://schemas.microsoft.com/office/powerpoint/2010/main" val="3261600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sz="2800" noProof="0" dirty="0" smtClean="0">
                <a:latin typeface="Arial" charset="0"/>
              </a:rPr>
              <a:t>La Internet</a:t>
            </a:r>
            <a:r>
              <a:rPr lang="es-CL" noProof="0" dirty="0" smtClean="0">
                <a:latin typeface="Arial" charset="0"/>
              </a:rPr>
              <a:t/>
            </a:r>
            <a:br>
              <a:rPr lang="es-CL" noProof="0" dirty="0" smtClean="0">
                <a:latin typeface="Arial" charset="0"/>
              </a:rPr>
            </a:br>
            <a:r>
              <a:rPr lang="es-CL" b="1" noProof="0" dirty="0" smtClean="0">
                <a:latin typeface="Arial" charset="0"/>
              </a:rPr>
              <a:t>Intranet y Extranet</a:t>
            </a:r>
            <a:endParaRPr lang="es-PE" b="1"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690688"/>
            <a:ext cx="502920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adroTexto 4"/>
          <p:cNvSpPr txBox="1"/>
          <p:nvPr/>
        </p:nvSpPr>
        <p:spPr>
          <a:xfrm>
            <a:off x="974360" y="2173574"/>
            <a:ext cx="4342856" cy="4308872"/>
          </a:xfrm>
          <a:prstGeom prst="rect">
            <a:avLst/>
          </a:prstGeom>
          <a:noFill/>
        </p:spPr>
        <p:txBody>
          <a:bodyPr wrap="none" rtlCol="0">
            <a:spAutoFit/>
          </a:bodyPr>
          <a:lstStyle/>
          <a:p>
            <a:r>
              <a:rPr lang="es-PE" sz="3200" b="1" dirty="0" smtClean="0"/>
              <a:t>EJEMPLOS:</a:t>
            </a:r>
          </a:p>
          <a:p>
            <a:r>
              <a:rPr lang="es-PE" sz="3200" b="1" dirty="0" smtClean="0"/>
              <a:t>SBS EXTRANET</a:t>
            </a:r>
          </a:p>
          <a:p>
            <a:r>
              <a:rPr lang="es-PE" sz="3200" b="1" dirty="0" smtClean="0"/>
              <a:t>SUNARP EXTRANET</a:t>
            </a:r>
            <a:endParaRPr lang="es-PE" sz="3200" b="1" dirty="0"/>
          </a:p>
          <a:p>
            <a:r>
              <a:rPr lang="es-PE" sz="3200" b="1" dirty="0" smtClean="0"/>
              <a:t>--</a:t>
            </a:r>
          </a:p>
          <a:p>
            <a:endParaRPr lang="es-PE" sz="3200" b="1" dirty="0"/>
          </a:p>
          <a:p>
            <a:r>
              <a:rPr lang="es-PE" sz="3200" b="1" dirty="0" smtClean="0"/>
              <a:t>Tienda virtual LINIO……?</a:t>
            </a:r>
          </a:p>
          <a:p>
            <a:r>
              <a:rPr lang="es-PE" sz="3200" b="1" dirty="0" smtClean="0"/>
              <a:t>SEACE (OSCE)……?</a:t>
            </a:r>
          </a:p>
          <a:p>
            <a:endParaRPr lang="es-PE" sz="3200" b="1" dirty="0" smtClean="0"/>
          </a:p>
          <a:p>
            <a:endParaRPr lang="es-PE" dirty="0"/>
          </a:p>
        </p:txBody>
      </p:sp>
    </p:spTree>
    <p:extLst>
      <p:ext uri="{BB962C8B-B14F-4D97-AF65-F5344CB8AC3E}">
        <p14:creationId xmlns:p14="http://schemas.microsoft.com/office/powerpoint/2010/main" val="2359106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9568" y="162739"/>
            <a:ext cx="10515600" cy="1325563"/>
          </a:xfrm>
        </p:spPr>
        <p:txBody>
          <a:bodyPr/>
          <a:lstStyle/>
          <a:p>
            <a:r>
              <a:rPr lang="es-PE" b="1" dirty="0" smtClean="0">
                <a:latin typeface="Arial Black" panose="020B0A04020102020204" pitchFamily="34" charset="0"/>
              </a:rPr>
              <a:t>Tecnologías</a:t>
            </a:r>
            <a:r>
              <a:rPr lang="es-PE" dirty="0" smtClean="0"/>
              <a:t> </a:t>
            </a:r>
            <a:r>
              <a:rPr lang="es-PE" dirty="0" smtClean="0">
                <a:latin typeface="Arial" panose="020B0604020202020204" pitchFamily="34" charset="0"/>
                <a:cs typeface="Arial" panose="020B0604020202020204" pitchFamily="34" charset="0"/>
              </a:rPr>
              <a:t>de Acceso a Internet</a:t>
            </a:r>
            <a:endParaRPr lang="es-PE" dirty="0">
              <a:latin typeface="Arial" panose="020B0604020202020204" pitchFamily="34" charset="0"/>
              <a:cs typeface="Arial" panose="020B0604020202020204" pitchFamily="34" charset="0"/>
            </a:endParaRPr>
          </a:p>
        </p:txBody>
      </p:sp>
      <p:pic>
        <p:nvPicPr>
          <p:cNvPr id="4" name="Content Placeholder 2"/>
          <p:cNvPicPr>
            <a:picLocks noChangeAspect="1"/>
          </p:cNvPicPr>
          <p:nvPr/>
        </p:nvPicPr>
        <p:blipFill rotWithShape="1">
          <a:blip r:embed="rId3"/>
          <a:srcRect l="517" t="6357" r="-261"/>
          <a:stretch/>
        </p:blipFill>
        <p:spPr>
          <a:xfrm>
            <a:off x="659569" y="1570766"/>
            <a:ext cx="3927422" cy="3045656"/>
          </a:xfrm>
          <a:prstGeom prst="rect">
            <a:avLst/>
          </a:prstGeom>
        </p:spPr>
      </p:pic>
      <p:pic>
        <p:nvPicPr>
          <p:cNvPr id="5" name="Content Placeholder 2"/>
          <p:cNvPicPr>
            <a:picLocks noGrp="1" noChangeAspect="1"/>
          </p:cNvPicPr>
          <p:nvPr>
            <p:ph idx="1"/>
          </p:nvPr>
        </p:nvPicPr>
        <p:blipFill rotWithShape="1">
          <a:blip r:embed="rId4"/>
          <a:srcRect l="3482" t="30923" r="-7069" b="1"/>
          <a:stretch/>
        </p:blipFill>
        <p:spPr>
          <a:xfrm>
            <a:off x="659569" y="4781862"/>
            <a:ext cx="4835881" cy="2076138"/>
          </a:xfrm>
        </p:spPr>
      </p:pic>
      <p:sp>
        <p:nvSpPr>
          <p:cNvPr id="6" name="CuadroTexto 5"/>
          <p:cNvSpPr txBox="1"/>
          <p:nvPr/>
        </p:nvSpPr>
        <p:spPr>
          <a:xfrm>
            <a:off x="5495450" y="1372531"/>
            <a:ext cx="2815513"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PE" dirty="0" smtClean="0"/>
              <a:t>TRABAJO GRUPAL:</a:t>
            </a:r>
          </a:p>
          <a:p>
            <a:r>
              <a:rPr lang="es-PE" dirty="0" smtClean="0"/>
              <a:t>02 Planes ADSL</a:t>
            </a:r>
          </a:p>
          <a:p>
            <a:r>
              <a:rPr lang="es-PE" dirty="0" smtClean="0"/>
              <a:t>-    Proveedor </a:t>
            </a:r>
            <a:r>
              <a:rPr lang="es-PE" dirty="0" err="1" smtClean="0"/>
              <a:t>TdP</a:t>
            </a:r>
            <a:endParaRPr lang="es-PE" dirty="0" smtClean="0"/>
          </a:p>
          <a:p>
            <a:r>
              <a:rPr lang="es-PE" dirty="0" smtClean="0"/>
              <a:t>-    Nombre del PLAN</a:t>
            </a:r>
          </a:p>
          <a:p>
            <a:r>
              <a:rPr lang="es-PE" dirty="0" smtClean="0"/>
              <a:t>-    BW </a:t>
            </a:r>
            <a:r>
              <a:rPr lang="es-PE" dirty="0" err="1" smtClean="0"/>
              <a:t>Download</a:t>
            </a:r>
            <a:r>
              <a:rPr lang="es-PE" dirty="0"/>
              <a:t> </a:t>
            </a:r>
            <a:r>
              <a:rPr lang="es-PE" dirty="0" smtClean="0"/>
              <a:t>y </a:t>
            </a:r>
            <a:r>
              <a:rPr lang="es-PE" dirty="0" err="1" smtClean="0"/>
              <a:t>Upload</a:t>
            </a:r>
            <a:endParaRPr lang="es-PE" dirty="0" smtClean="0"/>
          </a:p>
          <a:p>
            <a:r>
              <a:rPr lang="es-PE" dirty="0" smtClean="0"/>
              <a:t>-    Precios</a:t>
            </a:r>
          </a:p>
          <a:p>
            <a:pPr marL="285750" indent="-285750">
              <a:buFontTx/>
              <a:buChar char="-"/>
            </a:pPr>
            <a:r>
              <a:rPr lang="es-PE" dirty="0" smtClean="0"/>
              <a:t>Requerimientos</a:t>
            </a:r>
          </a:p>
          <a:p>
            <a:pPr marL="285750" indent="-285750">
              <a:buFontTx/>
              <a:buChar char="-"/>
            </a:pPr>
            <a:r>
              <a:rPr lang="es-PE" dirty="0" smtClean="0"/>
              <a:t>% de BW Garantizado</a:t>
            </a:r>
          </a:p>
          <a:p>
            <a:pPr marL="285750" indent="-285750">
              <a:buFontTx/>
              <a:buChar char="-"/>
            </a:pPr>
            <a:r>
              <a:rPr lang="es-PE" dirty="0" smtClean="0"/>
              <a:t>5 Ventajas</a:t>
            </a:r>
          </a:p>
          <a:p>
            <a:endParaRPr lang="es-PE" dirty="0"/>
          </a:p>
        </p:txBody>
      </p:sp>
      <p:sp>
        <p:nvSpPr>
          <p:cNvPr id="7" name="CuadroTexto 6"/>
          <p:cNvSpPr txBox="1"/>
          <p:nvPr/>
        </p:nvSpPr>
        <p:spPr>
          <a:xfrm>
            <a:off x="8841052" y="1372530"/>
            <a:ext cx="2815513"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PE" dirty="0" smtClean="0"/>
              <a:t>TRABAJO GRUPAL:</a:t>
            </a:r>
          </a:p>
          <a:p>
            <a:r>
              <a:rPr lang="es-PE" dirty="0" smtClean="0"/>
              <a:t>02 Planes DSL</a:t>
            </a:r>
          </a:p>
          <a:p>
            <a:pPr marL="285750" indent="-285750">
              <a:buFontTx/>
              <a:buChar char="-"/>
            </a:pPr>
            <a:r>
              <a:rPr lang="es-PE" dirty="0" smtClean="0"/>
              <a:t>Proveedor </a:t>
            </a:r>
            <a:r>
              <a:rPr lang="es-PE" dirty="0" err="1" smtClean="0"/>
              <a:t>Americatel</a:t>
            </a:r>
            <a:endParaRPr lang="es-PE" dirty="0" smtClean="0"/>
          </a:p>
          <a:p>
            <a:pPr marL="285750" indent="-285750">
              <a:buFontTx/>
              <a:buChar char="-"/>
            </a:pPr>
            <a:r>
              <a:rPr lang="es-PE" dirty="0" smtClean="0"/>
              <a:t>Nombre del PLAN</a:t>
            </a:r>
          </a:p>
          <a:p>
            <a:r>
              <a:rPr lang="es-PE" dirty="0" smtClean="0"/>
              <a:t>-    BW </a:t>
            </a:r>
            <a:r>
              <a:rPr lang="es-PE" dirty="0" err="1" smtClean="0"/>
              <a:t>Download</a:t>
            </a:r>
            <a:r>
              <a:rPr lang="es-PE" dirty="0"/>
              <a:t> </a:t>
            </a:r>
            <a:r>
              <a:rPr lang="es-PE" dirty="0" smtClean="0"/>
              <a:t>y </a:t>
            </a:r>
            <a:r>
              <a:rPr lang="es-PE" dirty="0" err="1" smtClean="0"/>
              <a:t>Upload</a:t>
            </a:r>
            <a:endParaRPr lang="es-PE" dirty="0" smtClean="0"/>
          </a:p>
          <a:p>
            <a:r>
              <a:rPr lang="es-PE" dirty="0" smtClean="0"/>
              <a:t>-    Precios</a:t>
            </a:r>
          </a:p>
          <a:p>
            <a:pPr marL="285750" indent="-285750">
              <a:buFontTx/>
              <a:buChar char="-"/>
            </a:pPr>
            <a:r>
              <a:rPr lang="es-PE" dirty="0" smtClean="0"/>
              <a:t>Requerimientos</a:t>
            </a:r>
          </a:p>
          <a:p>
            <a:pPr marL="285750" indent="-285750">
              <a:buFontTx/>
              <a:buChar char="-"/>
            </a:pPr>
            <a:r>
              <a:rPr lang="es-PE" dirty="0" smtClean="0"/>
              <a:t>% de BW Garantizado</a:t>
            </a:r>
          </a:p>
          <a:p>
            <a:pPr marL="285750" indent="-285750">
              <a:buFontTx/>
              <a:buChar char="-"/>
            </a:pPr>
            <a:r>
              <a:rPr lang="es-PE" dirty="0" smtClean="0"/>
              <a:t>5 Ventajas</a:t>
            </a:r>
          </a:p>
          <a:p>
            <a:endParaRPr lang="es-PE" dirty="0"/>
          </a:p>
        </p:txBody>
      </p:sp>
      <p:sp>
        <p:nvSpPr>
          <p:cNvPr id="8" name="CuadroTexto 7"/>
          <p:cNvSpPr txBox="1"/>
          <p:nvPr/>
        </p:nvSpPr>
        <p:spPr>
          <a:xfrm>
            <a:off x="5495450" y="4123294"/>
            <a:ext cx="2815514" cy="2585323"/>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PE" dirty="0" smtClean="0"/>
              <a:t>TRABAJO GRUPAL:</a:t>
            </a:r>
          </a:p>
          <a:p>
            <a:r>
              <a:rPr lang="es-PE" dirty="0" smtClean="0"/>
              <a:t>02 Planes Satelital</a:t>
            </a:r>
          </a:p>
          <a:p>
            <a:pPr marL="285750" indent="-285750">
              <a:buFontTx/>
              <a:buChar char="-"/>
            </a:pPr>
            <a:r>
              <a:rPr lang="es-PE" dirty="0" smtClean="0"/>
              <a:t>Proveedor Level3 o </a:t>
            </a:r>
            <a:r>
              <a:rPr lang="es-PE" dirty="0" err="1" smtClean="0"/>
              <a:t>Gillat</a:t>
            </a:r>
            <a:endParaRPr lang="es-PE" dirty="0" smtClean="0"/>
          </a:p>
          <a:p>
            <a:pPr marL="285750" indent="-285750">
              <a:buFontTx/>
              <a:buChar char="-"/>
            </a:pPr>
            <a:r>
              <a:rPr lang="es-PE" dirty="0" smtClean="0"/>
              <a:t>Nombre del PLAN</a:t>
            </a:r>
          </a:p>
          <a:p>
            <a:r>
              <a:rPr lang="es-PE" dirty="0" smtClean="0"/>
              <a:t>-    BW </a:t>
            </a:r>
            <a:r>
              <a:rPr lang="es-PE" dirty="0" err="1" smtClean="0"/>
              <a:t>Download</a:t>
            </a:r>
            <a:r>
              <a:rPr lang="es-PE" dirty="0"/>
              <a:t> </a:t>
            </a:r>
            <a:r>
              <a:rPr lang="es-PE" dirty="0" smtClean="0"/>
              <a:t>y </a:t>
            </a:r>
            <a:r>
              <a:rPr lang="es-PE" dirty="0" err="1" smtClean="0"/>
              <a:t>Upload</a:t>
            </a:r>
            <a:endParaRPr lang="es-PE" dirty="0" smtClean="0"/>
          </a:p>
          <a:p>
            <a:r>
              <a:rPr lang="es-PE" dirty="0" smtClean="0"/>
              <a:t>-    Precios</a:t>
            </a:r>
          </a:p>
          <a:p>
            <a:pPr marL="285750" indent="-285750">
              <a:buFontTx/>
              <a:buChar char="-"/>
            </a:pPr>
            <a:r>
              <a:rPr lang="es-PE" dirty="0" smtClean="0"/>
              <a:t>Requerimientos</a:t>
            </a:r>
          </a:p>
          <a:p>
            <a:pPr marL="285750" indent="-285750">
              <a:buFontTx/>
              <a:buChar char="-"/>
            </a:pPr>
            <a:r>
              <a:rPr lang="es-PE" dirty="0" smtClean="0"/>
              <a:t>% de BW Garantizado</a:t>
            </a:r>
          </a:p>
          <a:p>
            <a:pPr marL="285750" indent="-285750">
              <a:buFontTx/>
              <a:buChar char="-"/>
            </a:pPr>
            <a:r>
              <a:rPr lang="es-PE" dirty="0" smtClean="0"/>
              <a:t>5 Ventajas</a:t>
            </a:r>
            <a:endParaRPr lang="es-PE" dirty="0"/>
          </a:p>
        </p:txBody>
      </p:sp>
      <p:sp>
        <p:nvSpPr>
          <p:cNvPr id="9" name="CuadroTexto 8"/>
          <p:cNvSpPr txBox="1"/>
          <p:nvPr/>
        </p:nvSpPr>
        <p:spPr>
          <a:xfrm>
            <a:off x="8841053" y="4108303"/>
            <a:ext cx="2815513" cy="258532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PE" dirty="0" smtClean="0"/>
              <a:t>TRABAJO GRUPAL:</a:t>
            </a:r>
          </a:p>
          <a:p>
            <a:r>
              <a:rPr lang="es-PE" dirty="0" smtClean="0"/>
              <a:t>02 Planes </a:t>
            </a:r>
            <a:r>
              <a:rPr lang="es-PE" dirty="0" err="1" smtClean="0"/>
              <a:t>WiMAX</a:t>
            </a:r>
            <a:endParaRPr lang="es-PE" dirty="0" smtClean="0"/>
          </a:p>
          <a:p>
            <a:r>
              <a:rPr lang="es-PE" dirty="0" smtClean="0"/>
              <a:t>-    Proveedor OLO</a:t>
            </a:r>
          </a:p>
          <a:p>
            <a:r>
              <a:rPr lang="es-PE" dirty="0" smtClean="0"/>
              <a:t>-    Nombre del PLAN</a:t>
            </a:r>
          </a:p>
          <a:p>
            <a:r>
              <a:rPr lang="es-PE" dirty="0" smtClean="0"/>
              <a:t>-    BW </a:t>
            </a:r>
            <a:r>
              <a:rPr lang="es-PE" dirty="0" err="1" smtClean="0"/>
              <a:t>Download</a:t>
            </a:r>
            <a:r>
              <a:rPr lang="es-PE" dirty="0"/>
              <a:t> </a:t>
            </a:r>
            <a:r>
              <a:rPr lang="es-PE" dirty="0" smtClean="0"/>
              <a:t>y </a:t>
            </a:r>
            <a:r>
              <a:rPr lang="es-PE" dirty="0" err="1" smtClean="0"/>
              <a:t>Upload</a:t>
            </a:r>
            <a:endParaRPr lang="es-PE" dirty="0" smtClean="0"/>
          </a:p>
          <a:p>
            <a:r>
              <a:rPr lang="es-PE" dirty="0" smtClean="0"/>
              <a:t>-    Precios</a:t>
            </a:r>
          </a:p>
          <a:p>
            <a:pPr marL="285750" indent="-285750">
              <a:buFontTx/>
              <a:buChar char="-"/>
            </a:pPr>
            <a:r>
              <a:rPr lang="es-PE" dirty="0" smtClean="0"/>
              <a:t>Requerimientos</a:t>
            </a:r>
          </a:p>
          <a:p>
            <a:pPr marL="285750" indent="-285750">
              <a:buFontTx/>
              <a:buChar char="-"/>
            </a:pPr>
            <a:r>
              <a:rPr lang="es-PE" dirty="0" smtClean="0"/>
              <a:t>% de BW Garantizado</a:t>
            </a:r>
          </a:p>
          <a:p>
            <a:pPr marL="285750" indent="-285750">
              <a:buFontTx/>
              <a:buChar char="-"/>
            </a:pPr>
            <a:r>
              <a:rPr lang="es-PE" dirty="0" smtClean="0"/>
              <a:t>5 Ventajas</a:t>
            </a:r>
            <a:endParaRPr lang="es-PE" dirty="0"/>
          </a:p>
        </p:txBody>
      </p:sp>
    </p:spTree>
    <p:extLst>
      <p:ext uri="{BB962C8B-B14F-4D97-AF65-F5344CB8AC3E}">
        <p14:creationId xmlns:p14="http://schemas.microsoft.com/office/powerpoint/2010/main" val="37140634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2943"/>
          <a:stretch/>
        </p:blipFill>
        <p:spPr>
          <a:xfrm>
            <a:off x="1803687" y="22301"/>
            <a:ext cx="8827437" cy="6244463"/>
          </a:xfrm>
          <a:prstGeom prst="rect">
            <a:avLst/>
          </a:prstGeom>
        </p:spPr>
      </p:pic>
      <p:sp>
        <p:nvSpPr>
          <p:cNvPr id="5" name="CuadroTexto 4"/>
          <p:cNvSpPr txBox="1"/>
          <p:nvPr/>
        </p:nvSpPr>
        <p:spPr>
          <a:xfrm>
            <a:off x="266700" y="5943600"/>
            <a:ext cx="1911101" cy="646331"/>
          </a:xfrm>
          <a:prstGeom prst="rect">
            <a:avLst/>
          </a:prstGeom>
          <a:noFill/>
        </p:spPr>
        <p:txBody>
          <a:bodyPr wrap="none" rtlCol="0">
            <a:spAutoFit/>
          </a:bodyPr>
          <a:lstStyle/>
          <a:p>
            <a:r>
              <a:rPr lang="es-PE" sz="3600" i="1" dirty="0" smtClean="0">
                <a:solidFill>
                  <a:schemeClr val="bg1">
                    <a:lumMod val="75000"/>
                  </a:schemeClr>
                </a:solidFill>
                <a:latin typeface="AR DESTINE" panose="02000000000000000000" pitchFamily="2" charset="0"/>
              </a:rPr>
              <a:t>practica</a:t>
            </a:r>
            <a:endParaRPr lang="es-PE" sz="3600" i="1" dirty="0">
              <a:solidFill>
                <a:schemeClr val="bg1">
                  <a:lumMod val="75000"/>
                </a:schemeClr>
              </a:solidFill>
              <a:latin typeface="AR DESTINE" panose="02000000000000000000" pitchFamily="2" charset="0"/>
            </a:endParaRPr>
          </a:p>
        </p:txBody>
      </p:sp>
    </p:spTree>
    <p:extLst>
      <p:ext uri="{BB962C8B-B14F-4D97-AF65-F5344CB8AC3E}">
        <p14:creationId xmlns:p14="http://schemas.microsoft.com/office/powerpoint/2010/main" val="4242424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smtClean="0">
                <a:latin typeface="Arial Black" panose="020B0A04020102020204" pitchFamily="34" charset="0"/>
              </a:rPr>
              <a:t>Redes</a:t>
            </a:r>
            <a:r>
              <a:rPr lang="es-PE" dirty="0" smtClean="0"/>
              <a:t> </a:t>
            </a:r>
            <a:r>
              <a:rPr lang="es-PE" dirty="0" smtClean="0">
                <a:latin typeface="Arial" panose="020B0604020202020204" pitchFamily="34" charset="0"/>
                <a:cs typeface="Arial" panose="020B0604020202020204" pitchFamily="34" charset="0"/>
              </a:rPr>
              <a:t>Convergentes</a:t>
            </a:r>
            <a:endParaRPr lang="es-PE" dirty="0">
              <a:latin typeface="Arial" panose="020B0604020202020204" pitchFamily="34" charset="0"/>
              <a:cs typeface="Arial" panose="020B0604020202020204" pitchFamily="34" charset="0"/>
            </a:endParaRPr>
          </a:p>
        </p:txBody>
      </p:sp>
      <p:sp>
        <p:nvSpPr>
          <p:cNvPr id="6" name="CuadroTexto 5"/>
          <p:cNvSpPr txBox="1"/>
          <p:nvPr/>
        </p:nvSpPr>
        <p:spPr>
          <a:xfrm>
            <a:off x="959371" y="2158583"/>
            <a:ext cx="4302177" cy="3416320"/>
          </a:xfrm>
          <a:prstGeom prst="rect">
            <a:avLst/>
          </a:prstGeom>
          <a:noFill/>
        </p:spPr>
        <p:txBody>
          <a:bodyPr wrap="square" rtlCol="0">
            <a:spAutoFit/>
          </a:bodyPr>
          <a:lstStyle/>
          <a:p>
            <a:r>
              <a:rPr lang="es-PE" sz="3600" dirty="0" smtClean="0"/>
              <a:t>Las redes LAN en la actualidad, permiten la convergencia de voz, video y datos sobre la misma infraestructura</a:t>
            </a:r>
            <a:endParaRPr lang="es-PE" sz="3600" dirty="0"/>
          </a:p>
        </p:txBody>
      </p:sp>
      <p:pic>
        <p:nvPicPr>
          <p:cNvPr id="3" name="Imagen 2"/>
          <p:cNvPicPr>
            <a:picLocks noChangeAspect="1"/>
          </p:cNvPicPr>
          <p:nvPr/>
        </p:nvPicPr>
        <p:blipFill>
          <a:blip r:embed="rId2"/>
          <a:stretch>
            <a:fillRect/>
          </a:stretch>
        </p:blipFill>
        <p:spPr>
          <a:xfrm>
            <a:off x="6021049" y="2230334"/>
            <a:ext cx="5047755" cy="4017365"/>
          </a:xfrm>
          <a:prstGeom prst="rect">
            <a:avLst/>
          </a:prstGeom>
        </p:spPr>
      </p:pic>
      <p:pic>
        <p:nvPicPr>
          <p:cNvPr id="5" name="Content Placeholder 5"/>
          <p:cNvPicPr>
            <a:picLocks noGrp="1" noChangeAspect="1"/>
          </p:cNvPicPr>
          <p:nvPr>
            <p:ph idx="1"/>
          </p:nvPr>
        </p:nvPicPr>
        <p:blipFill rotWithShape="1">
          <a:blip r:embed="rId3"/>
          <a:srcRect l="-2377" t="609" r="-1581" b="-609"/>
          <a:stretch/>
        </p:blipFill>
        <p:spPr>
          <a:xfrm>
            <a:off x="5929142" y="1949411"/>
            <a:ext cx="5231567" cy="4298288"/>
          </a:xfrm>
          <a:prstGeom prst="rect">
            <a:avLst/>
          </a:prstGeom>
        </p:spPr>
      </p:pic>
    </p:spTree>
    <p:extLst>
      <p:ext uri="{BB962C8B-B14F-4D97-AF65-F5344CB8AC3E}">
        <p14:creationId xmlns:p14="http://schemas.microsoft.com/office/powerpoint/2010/main" val="324761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717288" y="561744"/>
            <a:ext cx="8603398" cy="5894370"/>
          </a:xfrm>
          <a:prstGeom prst="rect">
            <a:avLst/>
          </a:prstGeom>
        </p:spPr>
      </p:pic>
    </p:spTree>
    <p:extLst>
      <p:ext uri="{BB962C8B-B14F-4D97-AF65-F5344CB8AC3E}">
        <p14:creationId xmlns:p14="http://schemas.microsoft.com/office/powerpoint/2010/main" val="7468630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smtClean="0"/>
              <a:t>Tu jefe te da la tarea de averiguar lo </a:t>
            </a:r>
            <a:r>
              <a:rPr lang="es-PE" b="1" dirty="0" err="1" smtClean="0"/>
              <a:t>sgte</a:t>
            </a:r>
            <a:r>
              <a:rPr lang="es-PE" b="1" dirty="0" smtClean="0"/>
              <a:t>:</a:t>
            </a:r>
            <a:endParaRPr lang="es-PE" b="1" dirty="0"/>
          </a:p>
        </p:txBody>
      </p:sp>
      <p:sp>
        <p:nvSpPr>
          <p:cNvPr id="3" name="Marcador de contenido 2"/>
          <p:cNvSpPr>
            <a:spLocks noGrp="1"/>
          </p:cNvSpPr>
          <p:nvPr>
            <p:ph idx="1"/>
          </p:nvPr>
        </p:nvSpPr>
        <p:spPr/>
        <p:txBody>
          <a:bodyPr/>
          <a:lstStyle/>
          <a:p>
            <a:r>
              <a:rPr lang="es-PE" dirty="0" smtClean="0"/>
              <a:t>Que características debe tener una red en la actualidad, para cumplir con las expectativas de los usuarios?</a:t>
            </a:r>
            <a:endParaRPr lang="es-PE" dirty="0"/>
          </a:p>
        </p:txBody>
      </p:sp>
      <p:sp>
        <p:nvSpPr>
          <p:cNvPr id="4" name="Rectángulo 3"/>
          <p:cNvSpPr/>
          <p:nvPr/>
        </p:nvSpPr>
        <p:spPr>
          <a:xfrm>
            <a:off x="1024098" y="2803491"/>
            <a:ext cx="4731434" cy="3539430"/>
          </a:xfrm>
          <a:prstGeom prst="rect">
            <a:avLst/>
          </a:prstGeom>
          <a:gradFill>
            <a:gsLst>
              <a:gs pos="0">
                <a:schemeClr val="accent4">
                  <a:lumMod val="20000"/>
                  <a:lumOff val="80000"/>
                </a:schemeClr>
              </a:gs>
              <a:gs pos="50000">
                <a:schemeClr val="accent4">
                  <a:lumMod val="20000"/>
                  <a:lumOff val="80000"/>
                </a:schemeClr>
              </a:gs>
              <a:gs pos="100000">
                <a:schemeClr val="accent4">
                  <a:lumMod val="20000"/>
                  <a:lumOff val="80000"/>
                </a:schemeClr>
              </a:gs>
            </a:gsLst>
          </a:gradFill>
        </p:spPr>
        <p:style>
          <a:lnRef idx="1">
            <a:schemeClr val="accent4"/>
          </a:lnRef>
          <a:fillRef idx="2">
            <a:schemeClr val="accent4"/>
          </a:fillRef>
          <a:effectRef idx="1">
            <a:schemeClr val="accent4"/>
          </a:effectRef>
          <a:fontRef idx="minor">
            <a:schemeClr val="dk1"/>
          </a:fontRef>
        </p:style>
        <p:txBody>
          <a:bodyPr wrap="square">
            <a:spAutoFit/>
          </a:bodyPr>
          <a:lstStyle/>
          <a:p>
            <a:r>
              <a:rPr lang="es-PE" sz="3200" dirty="0" smtClean="0"/>
              <a:t>Expectativas: </a:t>
            </a:r>
          </a:p>
          <a:p>
            <a:r>
              <a:rPr lang="es-PE" sz="3200" dirty="0" smtClean="0"/>
              <a:t>- </a:t>
            </a:r>
          </a:p>
          <a:p>
            <a:r>
              <a:rPr lang="es-PE" sz="3200" dirty="0" smtClean="0"/>
              <a:t>- </a:t>
            </a:r>
          </a:p>
          <a:p>
            <a:r>
              <a:rPr lang="es-PE" sz="3200" dirty="0" smtClean="0"/>
              <a:t>- </a:t>
            </a:r>
          </a:p>
          <a:p>
            <a:r>
              <a:rPr lang="es-PE" sz="3200" dirty="0" smtClean="0"/>
              <a:t>- </a:t>
            </a:r>
          </a:p>
          <a:p>
            <a:r>
              <a:rPr lang="es-PE" sz="3200" dirty="0" smtClean="0"/>
              <a:t>- </a:t>
            </a:r>
          </a:p>
          <a:p>
            <a:r>
              <a:rPr lang="es-PE" sz="3200" dirty="0" smtClean="0"/>
              <a:t>- </a:t>
            </a:r>
          </a:p>
        </p:txBody>
      </p:sp>
      <p:sp>
        <p:nvSpPr>
          <p:cNvPr id="5" name="Rectángulo 4"/>
          <p:cNvSpPr/>
          <p:nvPr/>
        </p:nvSpPr>
        <p:spPr>
          <a:xfrm>
            <a:off x="6323860" y="2803491"/>
            <a:ext cx="4731434" cy="3539430"/>
          </a:xfrm>
          <a:prstGeom prst="rect">
            <a:avLst/>
          </a:prstGeom>
          <a:gradFill>
            <a:gsLst>
              <a:gs pos="0">
                <a:schemeClr val="accent4">
                  <a:lumMod val="20000"/>
                  <a:lumOff val="80000"/>
                </a:schemeClr>
              </a:gs>
              <a:gs pos="50000">
                <a:schemeClr val="accent4">
                  <a:lumMod val="20000"/>
                  <a:lumOff val="80000"/>
                </a:schemeClr>
              </a:gs>
              <a:gs pos="100000">
                <a:schemeClr val="accent4">
                  <a:lumMod val="20000"/>
                  <a:lumOff val="80000"/>
                </a:schemeClr>
              </a:gs>
            </a:gsLst>
          </a:gradFill>
        </p:spPr>
        <p:style>
          <a:lnRef idx="1">
            <a:schemeClr val="accent4"/>
          </a:lnRef>
          <a:fillRef idx="2">
            <a:schemeClr val="accent4"/>
          </a:fillRef>
          <a:effectRef idx="1">
            <a:schemeClr val="accent4"/>
          </a:effectRef>
          <a:fontRef idx="minor">
            <a:schemeClr val="dk1"/>
          </a:fontRef>
        </p:style>
        <p:txBody>
          <a:bodyPr wrap="square">
            <a:spAutoFit/>
          </a:bodyPr>
          <a:lstStyle/>
          <a:p>
            <a:r>
              <a:rPr lang="es-PE" sz="3200" dirty="0" smtClean="0"/>
              <a:t>Características:</a:t>
            </a:r>
          </a:p>
          <a:p>
            <a:r>
              <a:rPr lang="es-PE" sz="3200" dirty="0" smtClean="0"/>
              <a:t>- </a:t>
            </a:r>
          </a:p>
          <a:p>
            <a:r>
              <a:rPr lang="es-PE" sz="3200" dirty="0" smtClean="0"/>
              <a:t>- </a:t>
            </a:r>
          </a:p>
          <a:p>
            <a:r>
              <a:rPr lang="es-PE" sz="3200" dirty="0" smtClean="0"/>
              <a:t>- </a:t>
            </a:r>
          </a:p>
          <a:p>
            <a:r>
              <a:rPr lang="es-PE" sz="3200" dirty="0" smtClean="0"/>
              <a:t>- </a:t>
            </a:r>
          </a:p>
          <a:p>
            <a:r>
              <a:rPr lang="es-PE" sz="3200" dirty="0" smtClean="0"/>
              <a:t>- </a:t>
            </a:r>
          </a:p>
          <a:p>
            <a:r>
              <a:rPr lang="es-PE" sz="3200" dirty="0" smtClean="0"/>
              <a:t>- </a:t>
            </a:r>
          </a:p>
        </p:txBody>
      </p:sp>
    </p:spTree>
    <p:extLst>
      <p:ext uri="{BB962C8B-B14F-4D97-AF65-F5344CB8AC3E}">
        <p14:creationId xmlns:p14="http://schemas.microsoft.com/office/powerpoint/2010/main" val="3273148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smtClean="0">
                <a:latin typeface="Arial Black" panose="020B0A04020102020204" pitchFamily="34" charset="0"/>
                <a:cs typeface="Arial" panose="020B0604020202020204" pitchFamily="34" charset="0"/>
              </a:rPr>
              <a:t>Contenido de la Clase</a:t>
            </a:r>
            <a:endParaRPr lang="es-PE" b="1" dirty="0">
              <a:latin typeface="Arial Black" panose="020B0A04020102020204" pitchFamily="34" charset="0"/>
              <a:cs typeface="Arial" panose="020B0604020202020204" pitchFamily="34" charset="0"/>
            </a:endParaRPr>
          </a:p>
        </p:txBody>
      </p:sp>
      <p:sp>
        <p:nvSpPr>
          <p:cNvPr id="3" name="Marcador de contenido 2"/>
          <p:cNvSpPr>
            <a:spLocks noGrp="1"/>
          </p:cNvSpPr>
          <p:nvPr>
            <p:ph idx="1"/>
          </p:nvPr>
        </p:nvSpPr>
        <p:spPr/>
        <p:txBody>
          <a:bodyPr>
            <a:normAutofit lnSpcReduction="10000"/>
          </a:bodyPr>
          <a:lstStyle/>
          <a:p>
            <a:r>
              <a:rPr lang="es-PE" sz="3200" dirty="0" smtClean="0">
                <a:latin typeface="Arial" panose="020B0604020202020204" pitchFamily="34" charset="0"/>
                <a:cs typeface="Arial" panose="020B0604020202020204" pitchFamily="34" charset="0"/>
              </a:rPr>
              <a:t>El uso de las redes en la actualidad</a:t>
            </a:r>
          </a:p>
          <a:p>
            <a:pPr marL="0" indent="0">
              <a:buNone/>
            </a:pPr>
            <a:endParaRPr lang="es-PE" sz="3200" dirty="0" smtClean="0">
              <a:latin typeface="Arial" panose="020B0604020202020204" pitchFamily="34" charset="0"/>
              <a:cs typeface="Arial" panose="020B0604020202020204" pitchFamily="34" charset="0"/>
            </a:endParaRPr>
          </a:p>
          <a:p>
            <a:r>
              <a:rPr lang="es-PE" sz="3200" dirty="0" smtClean="0">
                <a:latin typeface="Arial" panose="020B0604020202020204" pitchFamily="34" charset="0"/>
                <a:cs typeface="Arial" panose="020B0604020202020204" pitchFamily="34" charset="0"/>
              </a:rPr>
              <a:t>Dispositivos utilizados en las redes de la actualidad.</a:t>
            </a:r>
          </a:p>
          <a:p>
            <a:endParaRPr lang="es-PE" sz="3200" dirty="0" smtClean="0">
              <a:latin typeface="Arial" panose="020B0604020202020204" pitchFamily="34" charset="0"/>
              <a:cs typeface="Arial" panose="020B0604020202020204" pitchFamily="34" charset="0"/>
            </a:endParaRPr>
          </a:p>
          <a:p>
            <a:r>
              <a:rPr lang="es-PE" sz="3200" dirty="0" smtClean="0">
                <a:latin typeface="Arial" panose="020B0604020202020204" pitchFamily="34" charset="0"/>
                <a:cs typeface="Arial" panose="020B0604020202020204" pitchFamily="34" charset="0"/>
              </a:rPr>
              <a:t>Características Básicas de las redes en pequeñas y medianas empresas.</a:t>
            </a:r>
          </a:p>
          <a:p>
            <a:endParaRPr lang="es-PE" sz="3200" dirty="0" smtClean="0">
              <a:latin typeface="Arial" panose="020B0604020202020204" pitchFamily="34" charset="0"/>
              <a:cs typeface="Arial" panose="020B0604020202020204" pitchFamily="34" charset="0"/>
            </a:endParaRPr>
          </a:p>
          <a:p>
            <a:r>
              <a:rPr lang="es-PE" sz="3200" dirty="0" smtClean="0">
                <a:latin typeface="Arial" panose="020B0604020202020204" pitchFamily="34" charset="0"/>
                <a:cs typeface="Arial" panose="020B0604020202020204" pitchFamily="34" charset="0"/>
              </a:rPr>
              <a:t>Tendencias del </a:t>
            </a:r>
            <a:r>
              <a:rPr lang="es-PE" sz="3200" dirty="0" err="1" smtClean="0">
                <a:latin typeface="Arial" panose="020B0604020202020204" pitchFamily="34" charset="0"/>
                <a:cs typeface="Arial" panose="020B0604020202020204" pitchFamily="34" charset="0"/>
              </a:rPr>
              <a:t>Networking</a:t>
            </a:r>
            <a:endParaRPr lang="es-PE" sz="3200" dirty="0">
              <a:latin typeface="Arial" panose="020B0604020202020204" pitchFamily="34" charset="0"/>
              <a:cs typeface="Arial" panose="020B0604020202020204" pitchFamily="34" charset="0"/>
            </a:endParaRPr>
          </a:p>
        </p:txBody>
      </p:sp>
      <p:sp>
        <p:nvSpPr>
          <p:cNvPr id="4" name="Rectángulo 3"/>
          <p:cNvSpPr/>
          <p:nvPr/>
        </p:nvSpPr>
        <p:spPr>
          <a:xfrm>
            <a:off x="0" y="0"/>
            <a:ext cx="12192000" cy="6858000"/>
          </a:xfrm>
          <a:prstGeom prst="rect">
            <a:avLst/>
          </a:prstGeom>
          <a:blipFill dpi="0" rotWithShape="1">
            <a:blip r:embed="rId3">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0515468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5056"/>
            <a:ext cx="10515600" cy="1325563"/>
          </a:xfrm>
        </p:spPr>
        <p:txBody>
          <a:bodyPr/>
          <a:lstStyle/>
          <a:p>
            <a:r>
              <a:rPr lang="es-CL" noProof="0" dirty="0" smtClean="0">
                <a:latin typeface="Arial Black" panose="020B0A04020102020204" pitchFamily="34" charset="0"/>
              </a:rPr>
              <a:t>Características </a:t>
            </a:r>
            <a:r>
              <a:rPr lang="es-CL" noProof="0" dirty="0" smtClean="0">
                <a:latin typeface="Arial" charset="0"/>
              </a:rPr>
              <a:t>de las redes actuales</a:t>
            </a:r>
            <a:endParaRPr lang="es-PE" dirty="0"/>
          </a:p>
        </p:txBody>
      </p:sp>
      <p:pic>
        <p:nvPicPr>
          <p:cNvPr id="6" name="Imagen 5"/>
          <p:cNvPicPr>
            <a:picLocks noChangeAspect="1"/>
          </p:cNvPicPr>
          <p:nvPr/>
        </p:nvPicPr>
        <p:blipFill>
          <a:blip r:embed="rId2"/>
          <a:stretch>
            <a:fillRect/>
          </a:stretch>
        </p:blipFill>
        <p:spPr>
          <a:xfrm>
            <a:off x="890587" y="1046504"/>
            <a:ext cx="4419600" cy="2590800"/>
          </a:xfrm>
          <a:prstGeom prst="rect">
            <a:avLst/>
          </a:prstGeom>
        </p:spPr>
      </p:pic>
      <p:pic>
        <p:nvPicPr>
          <p:cNvPr id="7" name="Imagen 6"/>
          <p:cNvPicPr>
            <a:picLocks noChangeAspect="1"/>
          </p:cNvPicPr>
          <p:nvPr/>
        </p:nvPicPr>
        <p:blipFill>
          <a:blip r:embed="rId3"/>
          <a:stretch>
            <a:fillRect/>
          </a:stretch>
        </p:blipFill>
        <p:spPr>
          <a:xfrm>
            <a:off x="6403143" y="968944"/>
            <a:ext cx="4362450" cy="3238500"/>
          </a:xfrm>
          <a:prstGeom prst="rect">
            <a:avLst/>
          </a:prstGeom>
        </p:spPr>
      </p:pic>
      <p:pic>
        <p:nvPicPr>
          <p:cNvPr id="8" name="Imagen 7"/>
          <p:cNvPicPr>
            <a:picLocks noChangeAspect="1"/>
          </p:cNvPicPr>
          <p:nvPr/>
        </p:nvPicPr>
        <p:blipFill>
          <a:blip r:embed="rId4"/>
          <a:stretch>
            <a:fillRect/>
          </a:stretch>
        </p:blipFill>
        <p:spPr>
          <a:xfrm>
            <a:off x="885824" y="3624262"/>
            <a:ext cx="4314825" cy="3143250"/>
          </a:xfrm>
          <a:prstGeom prst="rect">
            <a:avLst/>
          </a:prstGeom>
        </p:spPr>
      </p:pic>
      <p:pic>
        <p:nvPicPr>
          <p:cNvPr id="9" name="Imagen 8"/>
          <p:cNvPicPr>
            <a:picLocks noChangeAspect="1"/>
          </p:cNvPicPr>
          <p:nvPr/>
        </p:nvPicPr>
        <p:blipFill>
          <a:blip r:embed="rId5"/>
          <a:stretch>
            <a:fillRect/>
          </a:stretch>
        </p:blipFill>
        <p:spPr>
          <a:xfrm>
            <a:off x="6512681" y="3533775"/>
            <a:ext cx="4410075" cy="3324225"/>
          </a:xfrm>
          <a:prstGeom prst="rect">
            <a:avLst/>
          </a:prstGeom>
        </p:spPr>
      </p:pic>
    </p:spTree>
    <p:extLst>
      <p:ext uri="{BB962C8B-B14F-4D97-AF65-F5344CB8AC3E}">
        <p14:creationId xmlns:p14="http://schemas.microsoft.com/office/powerpoint/2010/main" val="11905007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dirty="0">
                <a:latin typeface="Arial Black" panose="020B0A04020102020204" pitchFamily="34" charset="0"/>
              </a:rPr>
              <a:t>Redes de Conmutación </a:t>
            </a:r>
            <a:r>
              <a:rPr lang="es-PE" sz="2000" i="1" dirty="0" smtClean="0">
                <a:latin typeface="Arial" panose="020B0604020202020204" pitchFamily="34" charset="0"/>
                <a:cs typeface="Arial" panose="020B0604020202020204" pitchFamily="34" charset="0"/>
              </a:rPr>
              <a:t>(y su tolerancia a fallos)</a:t>
            </a:r>
            <a:endParaRPr lang="es-PE" i="1" dirty="0">
              <a:latin typeface="Arial Black" panose="020B0A04020102020204" pitchFamily="34" charset="0"/>
            </a:endParaRPr>
          </a:p>
        </p:txBody>
      </p:sp>
      <p:pic>
        <p:nvPicPr>
          <p:cNvPr id="4" name="Imagen 3"/>
          <p:cNvPicPr>
            <a:picLocks noChangeAspect="1"/>
          </p:cNvPicPr>
          <p:nvPr/>
        </p:nvPicPr>
        <p:blipFill>
          <a:blip r:embed="rId3"/>
          <a:stretch>
            <a:fillRect/>
          </a:stretch>
        </p:blipFill>
        <p:spPr>
          <a:xfrm>
            <a:off x="838200" y="2064504"/>
            <a:ext cx="5105400" cy="4048125"/>
          </a:xfrm>
          <a:prstGeom prst="rect">
            <a:avLst/>
          </a:prstGeom>
        </p:spPr>
      </p:pic>
      <p:pic>
        <p:nvPicPr>
          <p:cNvPr id="5" name="Imagen 4"/>
          <p:cNvPicPr>
            <a:picLocks noChangeAspect="1"/>
          </p:cNvPicPr>
          <p:nvPr/>
        </p:nvPicPr>
        <p:blipFill>
          <a:blip r:embed="rId4"/>
          <a:stretch>
            <a:fillRect/>
          </a:stretch>
        </p:blipFill>
        <p:spPr>
          <a:xfrm>
            <a:off x="6627760" y="2064504"/>
            <a:ext cx="4962525" cy="3771900"/>
          </a:xfrm>
          <a:prstGeom prst="rect">
            <a:avLst/>
          </a:prstGeom>
        </p:spPr>
      </p:pic>
    </p:spTree>
    <p:extLst>
      <p:ext uri="{BB962C8B-B14F-4D97-AF65-F5344CB8AC3E}">
        <p14:creationId xmlns:p14="http://schemas.microsoft.com/office/powerpoint/2010/main" val="41510663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latin typeface="Arial Black" panose="020B0A04020102020204" pitchFamily="34" charset="0"/>
              </a:rPr>
              <a:t>Calidad </a:t>
            </a:r>
            <a:r>
              <a:rPr lang="es-CL" dirty="0" smtClean="0">
                <a:latin typeface="Arial" charset="0"/>
              </a:rPr>
              <a:t>de Servicio </a:t>
            </a:r>
            <a:r>
              <a:rPr lang="es-CL" dirty="0" err="1" smtClean="0">
                <a:latin typeface="Arial" charset="0"/>
              </a:rPr>
              <a:t>QoS</a:t>
            </a:r>
            <a:endParaRPr lang="es-PE" dirty="0"/>
          </a:p>
        </p:txBody>
      </p:sp>
      <p:pic>
        <p:nvPicPr>
          <p:cNvPr id="7" name="Imagen 6"/>
          <p:cNvPicPr>
            <a:picLocks noChangeAspect="1"/>
          </p:cNvPicPr>
          <p:nvPr/>
        </p:nvPicPr>
        <p:blipFill>
          <a:blip r:embed="rId2"/>
          <a:stretch>
            <a:fillRect/>
          </a:stretch>
        </p:blipFill>
        <p:spPr>
          <a:xfrm>
            <a:off x="1958975" y="1530350"/>
            <a:ext cx="5581650" cy="4533900"/>
          </a:xfrm>
          <a:prstGeom prst="rect">
            <a:avLst/>
          </a:prstGeom>
        </p:spPr>
      </p:pic>
    </p:spTree>
    <p:extLst>
      <p:ext uri="{BB962C8B-B14F-4D97-AF65-F5344CB8AC3E}">
        <p14:creationId xmlns:p14="http://schemas.microsoft.com/office/powerpoint/2010/main" val="2858146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latin typeface="Arial Black" panose="020B0A04020102020204" pitchFamily="34" charset="0"/>
              </a:rPr>
              <a:t>Proveedores </a:t>
            </a:r>
            <a:r>
              <a:rPr lang="es-CL" dirty="0" smtClean="0">
                <a:latin typeface="Arial" charset="0"/>
              </a:rPr>
              <a:t>de Internet</a:t>
            </a:r>
            <a:endParaRPr lang="es-PE" dirty="0"/>
          </a:p>
        </p:txBody>
      </p:sp>
      <p:pic>
        <p:nvPicPr>
          <p:cNvPr id="4" name="Imagen 3"/>
          <p:cNvPicPr>
            <a:picLocks noChangeAspect="1"/>
          </p:cNvPicPr>
          <p:nvPr/>
        </p:nvPicPr>
        <p:blipFill>
          <a:blip r:embed="rId2"/>
          <a:stretch>
            <a:fillRect/>
          </a:stretch>
        </p:blipFill>
        <p:spPr>
          <a:xfrm>
            <a:off x="2910138" y="2087563"/>
            <a:ext cx="5505450" cy="3571875"/>
          </a:xfrm>
          <a:prstGeom prst="rect">
            <a:avLst/>
          </a:prstGeom>
        </p:spPr>
      </p:pic>
      <p:pic>
        <p:nvPicPr>
          <p:cNvPr id="5" name="Imagen 4"/>
          <p:cNvPicPr>
            <a:picLocks noChangeAspect="1"/>
          </p:cNvPicPr>
          <p:nvPr/>
        </p:nvPicPr>
        <p:blipFill>
          <a:blip r:embed="rId3"/>
          <a:stretch>
            <a:fillRect/>
          </a:stretch>
        </p:blipFill>
        <p:spPr>
          <a:xfrm>
            <a:off x="2780046" y="1704976"/>
            <a:ext cx="5324475" cy="4591050"/>
          </a:xfrm>
          <a:prstGeom prst="rect">
            <a:avLst/>
          </a:prstGeom>
        </p:spPr>
      </p:pic>
      <p:pic>
        <p:nvPicPr>
          <p:cNvPr id="6" name="Imagen 5"/>
          <p:cNvPicPr>
            <a:picLocks noChangeAspect="1"/>
          </p:cNvPicPr>
          <p:nvPr/>
        </p:nvPicPr>
        <p:blipFill>
          <a:blip r:embed="rId4"/>
          <a:stretch>
            <a:fillRect/>
          </a:stretch>
        </p:blipFill>
        <p:spPr>
          <a:xfrm>
            <a:off x="2792746" y="1704976"/>
            <a:ext cx="5534025" cy="4619625"/>
          </a:xfrm>
          <a:prstGeom prst="rect">
            <a:avLst/>
          </a:prstGeom>
        </p:spPr>
      </p:pic>
    </p:spTree>
    <p:extLst>
      <p:ext uri="{BB962C8B-B14F-4D97-AF65-F5344CB8AC3E}">
        <p14:creationId xmlns:p14="http://schemas.microsoft.com/office/powerpoint/2010/main" val="380347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222" y="1915319"/>
            <a:ext cx="700087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p:txBody>
          <a:bodyPr/>
          <a:lstStyle/>
          <a:p>
            <a:r>
              <a:rPr lang="es-CL" noProof="0" dirty="0" smtClean="0">
                <a:latin typeface="Arial Black" panose="020B0A04020102020204" pitchFamily="34" charset="0"/>
              </a:rPr>
              <a:t>Seguridad</a:t>
            </a:r>
            <a:r>
              <a:rPr lang="es-CL" noProof="0" dirty="0" smtClean="0">
                <a:latin typeface="Arial" charset="0"/>
              </a:rPr>
              <a:t> de redes</a:t>
            </a:r>
            <a:endParaRPr lang="es-PE" dirty="0"/>
          </a:p>
        </p:txBody>
      </p:sp>
      <p:sp>
        <p:nvSpPr>
          <p:cNvPr id="3" name="Marcador de contenido 2"/>
          <p:cNvSpPr>
            <a:spLocks noGrp="1"/>
          </p:cNvSpPr>
          <p:nvPr>
            <p:ph idx="1"/>
          </p:nvPr>
        </p:nvSpPr>
        <p:spPr>
          <a:xfrm>
            <a:off x="838200" y="1825625"/>
            <a:ext cx="4393367" cy="4351338"/>
          </a:xfrm>
        </p:spPr>
        <p:txBody>
          <a:bodyPr/>
          <a:lstStyle/>
          <a:p>
            <a:r>
              <a:rPr lang="es-PE" dirty="0" smtClean="0"/>
              <a:t>Virus, gusano, troyano</a:t>
            </a:r>
          </a:p>
          <a:p>
            <a:r>
              <a:rPr lang="es-PE" dirty="0" smtClean="0"/>
              <a:t>Spyware, </a:t>
            </a:r>
            <a:r>
              <a:rPr lang="es-PE" dirty="0" err="1" smtClean="0"/>
              <a:t>adware</a:t>
            </a:r>
            <a:endParaRPr lang="es-PE" dirty="0" smtClean="0"/>
          </a:p>
          <a:p>
            <a:r>
              <a:rPr lang="es-PE" dirty="0" smtClean="0"/>
              <a:t>Hacker</a:t>
            </a:r>
          </a:p>
          <a:p>
            <a:r>
              <a:rPr lang="es-PE" dirty="0" err="1" smtClean="0"/>
              <a:t>DoS</a:t>
            </a:r>
            <a:r>
              <a:rPr lang="es-PE" dirty="0" smtClean="0"/>
              <a:t>, </a:t>
            </a:r>
            <a:r>
              <a:rPr lang="es-PE" dirty="0" err="1" smtClean="0"/>
              <a:t>DDoS</a:t>
            </a:r>
            <a:endParaRPr lang="es-PE" dirty="0" smtClean="0"/>
          </a:p>
          <a:p>
            <a:r>
              <a:rPr lang="es-PE" dirty="0" smtClean="0"/>
              <a:t>Interceptación y robo de datos</a:t>
            </a:r>
          </a:p>
          <a:p>
            <a:r>
              <a:rPr lang="es-PE" dirty="0" smtClean="0"/>
              <a:t>Robo de identidad</a:t>
            </a:r>
          </a:p>
          <a:p>
            <a:endParaRPr lang="es-PE" dirty="0"/>
          </a:p>
        </p:txBody>
      </p:sp>
    </p:spTree>
    <p:extLst>
      <p:ext uri="{BB962C8B-B14F-4D97-AF65-F5344CB8AC3E}">
        <p14:creationId xmlns:p14="http://schemas.microsoft.com/office/powerpoint/2010/main" val="2741914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noProof="0" dirty="0" smtClean="0">
                <a:latin typeface="Arial Black" panose="020B0A04020102020204" pitchFamily="34" charset="0"/>
              </a:rPr>
              <a:t>Soluciones</a:t>
            </a:r>
            <a:r>
              <a:rPr lang="es-CL" noProof="0" dirty="0" smtClean="0">
                <a:latin typeface="Arial" charset="0"/>
              </a:rPr>
              <a:t> de Seguridad</a:t>
            </a:r>
            <a:endParaRPr lang="es-PE" dirty="0"/>
          </a:p>
        </p:txBody>
      </p:sp>
      <p:sp>
        <p:nvSpPr>
          <p:cNvPr id="3" name="Marcador de contenido 2"/>
          <p:cNvSpPr>
            <a:spLocks noGrp="1"/>
          </p:cNvSpPr>
          <p:nvPr>
            <p:ph idx="1"/>
          </p:nvPr>
        </p:nvSpPr>
        <p:spPr>
          <a:xfrm>
            <a:off x="838200" y="1825625"/>
            <a:ext cx="5637551" cy="4351338"/>
          </a:xfrm>
        </p:spPr>
        <p:txBody>
          <a:bodyPr/>
          <a:lstStyle/>
          <a:p>
            <a:r>
              <a:rPr lang="es-CL" dirty="0" smtClean="0"/>
              <a:t>Antivirus y antispyware </a:t>
            </a:r>
          </a:p>
          <a:p>
            <a:r>
              <a:rPr lang="es-CL" dirty="0" smtClean="0"/>
              <a:t>Firewall de filtrado</a:t>
            </a:r>
          </a:p>
          <a:p>
            <a:r>
              <a:rPr lang="es-CL" dirty="0" smtClean="0"/>
              <a:t>Sistemas de firewall dedicados</a:t>
            </a:r>
          </a:p>
          <a:p>
            <a:r>
              <a:rPr lang="es-CL" dirty="0" smtClean="0"/>
              <a:t>Access control </a:t>
            </a:r>
            <a:r>
              <a:rPr lang="es-CL" dirty="0" err="1" smtClean="0"/>
              <a:t>lists</a:t>
            </a:r>
            <a:r>
              <a:rPr lang="es-CL" dirty="0" smtClean="0"/>
              <a:t> (ACL) </a:t>
            </a:r>
          </a:p>
          <a:p>
            <a:r>
              <a:rPr lang="es-CL" dirty="0" err="1" smtClean="0"/>
              <a:t>Intrusion</a:t>
            </a:r>
            <a:r>
              <a:rPr lang="es-CL" dirty="0" smtClean="0"/>
              <a:t> </a:t>
            </a:r>
            <a:r>
              <a:rPr lang="es-CL" dirty="0" err="1" smtClean="0"/>
              <a:t>prevention</a:t>
            </a:r>
            <a:r>
              <a:rPr lang="es-CL" dirty="0" smtClean="0"/>
              <a:t> </a:t>
            </a:r>
            <a:r>
              <a:rPr lang="es-CL" dirty="0" err="1" smtClean="0"/>
              <a:t>systems</a:t>
            </a:r>
            <a:r>
              <a:rPr lang="es-CL" dirty="0" smtClean="0"/>
              <a:t> (IPS) </a:t>
            </a:r>
          </a:p>
          <a:p>
            <a:r>
              <a:rPr lang="es-CL" dirty="0" smtClean="0"/>
              <a:t>Virtual </a:t>
            </a:r>
            <a:r>
              <a:rPr lang="es-CL" dirty="0" err="1" smtClean="0"/>
              <a:t>Private</a:t>
            </a:r>
            <a:r>
              <a:rPr lang="es-CL" dirty="0" smtClean="0"/>
              <a:t> Networks (</a:t>
            </a:r>
            <a:r>
              <a:rPr lang="es-CL" dirty="0" err="1" smtClean="0"/>
              <a:t>VPNs</a:t>
            </a:r>
            <a:r>
              <a:rPr lang="es-CL" dirty="0" smtClean="0"/>
              <a:t>)</a:t>
            </a:r>
          </a:p>
          <a:p>
            <a:pPr marL="0" indent="0">
              <a:buNone/>
            </a:pPr>
            <a:endParaRPr lang="es-PE" dirty="0"/>
          </a:p>
        </p:txBody>
      </p:sp>
      <p:pic>
        <p:nvPicPr>
          <p:cNvPr id="5" name="Picture 2" descr="https://encrypted-tbn0.gstatic.com/images?q=tbn:ANd9GcR3xlE9vZhFvZKvGBbUq2s6RaYSpBLpVwHppi-rUy3sFj3rbT1T7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663" y="2752837"/>
            <a:ext cx="4980156" cy="373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8699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smtClean="0">
                <a:solidFill>
                  <a:srgbClr val="FF0000"/>
                </a:solidFill>
                <a:effectLst>
                  <a:outerShdw blurRad="38100" dist="38100" dir="2700000" algn="tl">
                    <a:srgbClr val="000000">
                      <a:alpha val="43137"/>
                    </a:srgbClr>
                  </a:outerShdw>
                </a:effectLst>
                <a:latin typeface="Arial Black" panose="020B0A04020102020204" pitchFamily="34" charset="0"/>
              </a:rPr>
              <a:t>Nuevas Tendencias </a:t>
            </a:r>
            <a:r>
              <a:rPr lang="es-PE" b="1" dirty="0" smtClean="0">
                <a:latin typeface="Arial" panose="020B0604020202020204" pitchFamily="34" charset="0"/>
                <a:cs typeface="Arial" panose="020B0604020202020204" pitchFamily="34" charset="0"/>
              </a:rPr>
              <a:t>en </a:t>
            </a:r>
            <a:r>
              <a:rPr lang="es-PE" b="1" dirty="0" err="1" smtClean="0">
                <a:latin typeface="Arial" panose="020B0604020202020204" pitchFamily="34" charset="0"/>
                <a:cs typeface="Arial" panose="020B0604020202020204" pitchFamily="34" charset="0"/>
              </a:rPr>
              <a:t>Networking</a:t>
            </a:r>
            <a:endParaRPr lang="es-PE" b="1"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p:txBody>
          <a:bodyPr/>
          <a:lstStyle/>
          <a:p>
            <a:pPr marL="0" indent="0">
              <a:buNone/>
            </a:pPr>
            <a:r>
              <a:rPr lang="es-CL" dirty="0" smtClean="0"/>
              <a:t>Las tendencias top incluyen:</a:t>
            </a:r>
          </a:p>
          <a:p>
            <a:r>
              <a:rPr lang="es-CL" dirty="0" err="1" smtClean="0"/>
              <a:t>Bring</a:t>
            </a:r>
            <a:r>
              <a:rPr lang="es-CL" dirty="0" smtClean="0"/>
              <a:t> </a:t>
            </a:r>
            <a:r>
              <a:rPr lang="es-CL" dirty="0" err="1" smtClean="0"/>
              <a:t>Your</a:t>
            </a:r>
            <a:r>
              <a:rPr lang="es-CL" dirty="0" smtClean="0"/>
              <a:t> </a:t>
            </a:r>
            <a:r>
              <a:rPr lang="es-CL" dirty="0" err="1" smtClean="0"/>
              <a:t>Own</a:t>
            </a:r>
            <a:r>
              <a:rPr lang="es-CL" dirty="0" smtClean="0"/>
              <a:t> </a:t>
            </a:r>
            <a:r>
              <a:rPr lang="es-CL" dirty="0" err="1" smtClean="0"/>
              <a:t>Device</a:t>
            </a:r>
            <a:r>
              <a:rPr lang="es-CL" dirty="0" smtClean="0"/>
              <a:t> (BYOD)</a:t>
            </a:r>
          </a:p>
          <a:p>
            <a:r>
              <a:rPr lang="es-CL" dirty="0" smtClean="0"/>
              <a:t>Colaboración en línea</a:t>
            </a:r>
          </a:p>
          <a:p>
            <a:r>
              <a:rPr lang="es-CL" dirty="0" smtClean="0"/>
              <a:t>Video</a:t>
            </a:r>
          </a:p>
          <a:p>
            <a:r>
              <a:rPr lang="es-CL" dirty="0" smtClean="0"/>
              <a:t>Cloud </a:t>
            </a:r>
            <a:r>
              <a:rPr lang="es-CL" dirty="0" err="1" smtClean="0"/>
              <a:t>computing</a:t>
            </a:r>
            <a:endParaRPr lang="es-CL" dirty="0" smtClean="0"/>
          </a:p>
          <a:p>
            <a:r>
              <a:rPr lang="es-CL" dirty="0" smtClean="0"/>
              <a:t>Data Center</a:t>
            </a:r>
          </a:p>
          <a:p>
            <a:endParaRPr lang="es-P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4295" y="1825625"/>
            <a:ext cx="2944553" cy="2078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2"/>
          <p:cNvPicPr>
            <a:picLocks noChangeAspect="1"/>
          </p:cNvPicPr>
          <p:nvPr/>
        </p:nvPicPr>
        <p:blipFill>
          <a:blip r:embed="rId3"/>
          <a:srcRect l="-18927" r="-18927"/>
          <a:stretch>
            <a:fillRect/>
          </a:stretch>
        </p:blipFill>
        <p:spPr>
          <a:xfrm>
            <a:off x="5834462" y="3207895"/>
            <a:ext cx="4101675" cy="2313632"/>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1660" y="4555267"/>
            <a:ext cx="2832140" cy="1932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600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smtClean="0">
                <a:solidFill>
                  <a:srgbClr val="FF0000"/>
                </a:solidFill>
                <a:effectLst>
                  <a:outerShdw blurRad="38100" dist="38100" dir="2700000" algn="tl">
                    <a:srgbClr val="000000">
                      <a:alpha val="43137"/>
                    </a:srgbClr>
                  </a:outerShdw>
                </a:effectLst>
                <a:latin typeface="Arial Black" panose="020B0A04020102020204" pitchFamily="34" charset="0"/>
              </a:rPr>
              <a:t>Tendencias tecnológicas </a:t>
            </a:r>
            <a:r>
              <a:rPr lang="es-PE" b="1" dirty="0" smtClean="0">
                <a:latin typeface="Arial" panose="020B0604020202020204" pitchFamily="34" charset="0"/>
                <a:cs typeface="Arial" panose="020B0604020202020204" pitchFamily="34" charset="0"/>
              </a:rPr>
              <a:t>para el hogar</a:t>
            </a:r>
            <a:endParaRPr lang="es-PE" b="1"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838200" y="2031999"/>
            <a:ext cx="10515600" cy="4144963"/>
          </a:xfrm>
        </p:spPr>
        <p:txBody>
          <a:bodyPr/>
          <a:lstStyle/>
          <a:p>
            <a:r>
              <a:rPr lang="es-CL" dirty="0" smtClean="0"/>
              <a:t>Nube</a:t>
            </a:r>
          </a:p>
          <a:p>
            <a:r>
              <a:rPr lang="es-CL" dirty="0" smtClean="0"/>
              <a:t>Red por línea eléctrica</a:t>
            </a:r>
          </a:p>
          <a:p>
            <a:r>
              <a:rPr lang="es-CL" dirty="0" smtClean="0"/>
              <a:t>Banda ancha inalámbrica</a:t>
            </a:r>
          </a:p>
          <a:p>
            <a:endParaRPr lang="es-PE" dirty="0"/>
          </a:p>
        </p:txBody>
      </p:sp>
      <p:pic>
        <p:nvPicPr>
          <p:cNvPr id="7" name="Imagen 6"/>
          <p:cNvPicPr>
            <a:picLocks noChangeAspect="1"/>
          </p:cNvPicPr>
          <p:nvPr/>
        </p:nvPicPr>
        <p:blipFill>
          <a:blip r:embed="rId2"/>
          <a:stretch>
            <a:fillRect/>
          </a:stretch>
        </p:blipFill>
        <p:spPr>
          <a:xfrm>
            <a:off x="1917700" y="3770978"/>
            <a:ext cx="2386733" cy="1905922"/>
          </a:xfrm>
          <a:prstGeom prst="rect">
            <a:avLst/>
          </a:prstGeom>
        </p:spPr>
      </p:pic>
      <p:pic>
        <p:nvPicPr>
          <p:cNvPr id="8" name="Imagen 7"/>
          <p:cNvPicPr>
            <a:picLocks noChangeAspect="1"/>
          </p:cNvPicPr>
          <p:nvPr/>
        </p:nvPicPr>
        <p:blipFill>
          <a:blip r:embed="rId3"/>
          <a:stretch>
            <a:fillRect/>
          </a:stretch>
        </p:blipFill>
        <p:spPr>
          <a:xfrm>
            <a:off x="5600700" y="1335231"/>
            <a:ext cx="5365750" cy="3170670"/>
          </a:xfrm>
          <a:prstGeom prst="rect">
            <a:avLst/>
          </a:prstGeom>
        </p:spPr>
      </p:pic>
      <p:pic>
        <p:nvPicPr>
          <p:cNvPr id="9" name="Imagen 8"/>
          <p:cNvPicPr>
            <a:picLocks noChangeAspect="1"/>
          </p:cNvPicPr>
          <p:nvPr/>
        </p:nvPicPr>
        <p:blipFill>
          <a:blip r:embed="rId4"/>
          <a:stretch>
            <a:fillRect/>
          </a:stretch>
        </p:blipFill>
        <p:spPr>
          <a:xfrm>
            <a:off x="6856412" y="4505901"/>
            <a:ext cx="2854325" cy="2137967"/>
          </a:xfrm>
          <a:prstGeom prst="rect">
            <a:avLst/>
          </a:prstGeom>
        </p:spPr>
      </p:pic>
    </p:spTree>
    <p:extLst>
      <p:ext uri="{BB962C8B-B14F-4D97-AF65-F5344CB8AC3E}">
        <p14:creationId xmlns:p14="http://schemas.microsoft.com/office/powerpoint/2010/main" val="30377992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latin typeface="Arial Black" panose="020B0A04020102020204" pitchFamily="34" charset="0"/>
              </a:rPr>
              <a:t>CCNA</a:t>
            </a:r>
            <a:r>
              <a:rPr lang="es-CL" dirty="0" smtClean="0">
                <a:latin typeface="Arial" charset="0"/>
              </a:rPr>
              <a:t> </a:t>
            </a:r>
            <a:endParaRPr lang="es-PE" dirty="0"/>
          </a:p>
        </p:txBody>
      </p:sp>
      <p:pic>
        <p:nvPicPr>
          <p:cNvPr id="4" name="Imagen 3"/>
          <p:cNvPicPr>
            <a:picLocks noChangeAspect="1"/>
          </p:cNvPicPr>
          <p:nvPr/>
        </p:nvPicPr>
        <p:blipFill>
          <a:blip r:embed="rId2"/>
          <a:stretch>
            <a:fillRect/>
          </a:stretch>
        </p:blipFill>
        <p:spPr>
          <a:xfrm>
            <a:off x="3664368" y="1690688"/>
            <a:ext cx="5248275" cy="4200525"/>
          </a:xfrm>
          <a:prstGeom prst="rect">
            <a:avLst/>
          </a:prstGeom>
        </p:spPr>
      </p:pic>
    </p:spTree>
    <p:extLst>
      <p:ext uri="{BB962C8B-B14F-4D97-AF65-F5344CB8AC3E}">
        <p14:creationId xmlns:p14="http://schemas.microsoft.com/office/powerpoint/2010/main" val="3824796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59832" y="230856"/>
            <a:ext cx="9044238" cy="6480150"/>
          </a:xfrm>
          <a:prstGeom prst="rect">
            <a:avLst/>
          </a:prstGeom>
        </p:spPr>
      </p:pic>
    </p:spTree>
    <p:extLst>
      <p:ext uri="{BB962C8B-B14F-4D97-AF65-F5344CB8AC3E}">
        <p14:creationId xmlns:p14="http://schemas.microsoft.com/office/powerpoint/2010/main" val="9462133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smtClean="0">
                <a:solidFill>
                  <a:schemeClr val="accent2"/>
                </a:solidFill>
                <a:latin typeface="Arial Black" panose="020B0A04020102020204" pitchFamily="34" charset="0"/>
              </a:rPr>
              <a:t>NO SE VALE REPETIR!</a:t>
            </a:r>
            <a:endParaRPr lang="es-PE" b="1" dirty="0">
              <a:solidFill>
                <a:schemeClr val="accent2"/>
              </a:solidFill>
              <a:latin typeface="Arial Black" panose="020B0A04020102020204" pitchFamily="34" charset="0"/>
            </a:endParaRPr>
          </a:p>
        </p:txBody>
      </p:sp>
      <p:sp>
        <p:nvSpPr>
          <p:cNvPr id="3" name="Marcador de contenido 2"/>
          <p:cNvSpPr>
            <a:spLocks noGrp="1"/>
          </p:cNvSpPr>
          <p:nvPr>
            <p:ph idx="1"/>
          </p:nvPr>
        </p:nvSpPr>
        <p:spPr>
          <a:xfrm>
            <a:off x="916158" y="1487999"/>
            <a:ext cx="10515600" cy="5250425"/>
          </a:xfrm>
        </p:spPr>
        <p:txBody>
          <a:bodyPr>
            <a:normAutofit/>
          </a:bodyPr>
          <a:lstStyle/>
          <a:p>
            <a:pPr marL="0" indent="0">
              <a:buNone/>
            </a:pPr>
            <a:r>
              <a:rPr lang="es-PE" b="1" dirty="0" smtClean="0"/>
              <a:t>Menciona para que utilizas las redes en tu vida cotidiana:</a:t>
            </a:r>
          </a:p>
          <a:p>
            <a:pPr marL="0" indent="0">
              <a:buNone/>
            </a:pPr>
            <a:r>
              <a:rPr lang="es-PE" dirty="0" smtClean="0"/>
              <a:t>Respuestas:</a:t>
            </a:r>
          </a:p>
          <a:p>
            <a:pPr marL="0" indent="0">
              <a:buNone/>
            </a:pPr>
            <a:endParaRPr lang="es-PE" dirty="0" smtClean="0"/>
          </a:p>
          <a:p>
            <a:pPr marL="0" indent="0">
              <a:buNone/>
            </a:pPr>
            <a:endParaRPr lang="es-PE" dirty="0"/>
          </a:p>
          <a:p>
            <a:pPr marL="0" indent="0">
              <a:buNone/>
            </a:pPr>
            <a:endParaRPr lang="es-PE" dirty="0" smtClean="0"/>
          </a:p>
          <a:p>
            <a:pPr marL="0" indent="0">
              <a:buNone/>
            </a:pPr>
            <a:endParaRPr lang="es-PE" dirty="0"/>
          </a:p>
          <a:p>
            <a:pPr marL="0" indent="0">
              <a:buNone/>
            </a:pPr>
            <a:endParaRPr lang="es-PE" dirty="0" smtClean="0"/>
          </a:p>
          <a:p>
            <a:pPr marL="0" indent="0">
              <a:buNone/>
            </a:pPr>
            <a:endParaRPr lang="es-PE" dirty="0"/>
          </a:p>
          <a:p>
            <a:pPr marL="0" indent="0">
              <a:buNone/>
            </a:pPr>
            <a:endParaRPr lang="es-PE" dirty="0" smtClean="0"/>
          </a:p>
          <a:p>
            <a:pPr marL="0" indent="0">
              <a:buNone/>
            </a:pPr>
            <a:r>
              <a:rPr lang="es-PE" dirty="0" smtClean="0"/>
              <a:t>				Que </a:t>
            </a:r>
            <a:r>
              <a:rPr lang="es-PE" dirty="0" smtClean="0"/>
              <a:t>podemos concluir de las respuestas?</a:t>
            </a:r>
            <a:endParaRPr lang="es-PE" dirty="0"/>
          </a:p>
        </p:txBody>
      </p:sp>
      <p:sp>
        <p:nvSpPr>
          <p:cNvPr id="4" name="Rectángulo 3"/>
          <p:cNvSpPr/>
          <p:nvPr/>
        </p:nvSpPr>
        <p:spPr>
          <a:xfrm>
            <a:off x="1039088" y="2483673"/>
            <a:ext cx="4731434" cy="35394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PE" sz="3200" dirty="0" smtClean="0"/>
              <a:t>- </a:t>
            </a:r>
          </a:p>
          <a:p>
            <a:r>
              <a:rPr lang="es-PE" sz="3200" dirty="0" smtClean="0"/>
              <a:t>- </a:t>
            </a:r>
          </a:p>
          <a:p>
            <a:r>
              <a:rPr lang="es-PE" sz="3200" dirty="0" smtClean="0"/>
              <a:t>- </a:t>
            </a:r>
          </a:p>
          <a:p>
            <a:r>
              <a:rPr lang="es-PE" sz="3200" dirty="0" smtClean="0"/>
              <a:t>- </a:t>
            </a:r>
          </a:p>
          <a:p>
            <a:r>
              <a:rPr lang="es-PE" sz="3200" dirty="0" smtClean="0"/>
              <a:t>- </a:t>
            </a:r>
          </a:p>
          <a:p>
            <a:r>
              <a:rPr lang="es-PE" sz="3200" dirty="0" smtClean="0"/>
              <a:t>- </a:t>
            </a:r>
          </a:p>
          <a:p>
            <a:r>
              <a:rPr lang="es-PE" sz="3200" dirty="0" smtClean="0"/>
              <a:t>- </a:t>
            </a:r>
          </a:p>
        </p:txBody>
      </p:sp>
      <p:sp>
        <p:nvSpPr>
          <p:cNvPr id="6" name="Rectángulo 5"/>
          <p:cNvSpPr/>
          <p:nvPr/>
        </p:nvSpPr>
        <p:spPr>
          <a:xfrm>
            <a:off x="6173958" y="2483673"/>
            <a:ext cx="4731434" cy="35394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PE" sz="3200" dirty="0" smtClean="0"/>
              <a:t>- </a:t>
            </a:r>
          </a:p>
          <a:p>
            <a:r>
              <a:rPr lang="es-PE" sz="3200" dirty="0" smtClean="0"/>
              <a:t>- </a:t>
            </a:r>
          </a:p>
          <a:p>
            <a:r>
              <a:rPr lang="es-PE" sz="3200" dirty="0" smtClean="0"/>
              <a:t>- </a:t>
            </a:r>
          </a:p>
          <a:p>
            <a:r>
              <a:rPr lang="es-PE" sz="3200" dirty="0" smtClean="0"/>
              <a:t>- </a:t>
            </a:r>
          </a:p>
          <a:p>
            <a:r>
              <a:rPr lang="es-PE" sz="3200" dirty="0" smtClean="0"/>
              <a:t>- </a:t>
            </a:r>
          </a:p>
          <a:p>
            <a:r>
              <a:rPr lang="es-PE" sz="3200" dirty="0" smtClean="0"/>
              <a:t>- </a:t>
            </a:r>
          </a:p>
          <a:p>
            <a:r>
              <a:rPr lang="es-PE" sz="3200" dirty="0" smtClean="0"/>
              <a:t>- </a:t>
            </a:r>
          </a:p>
        </p:txBody>
      </p:sp>
    </p:spTree>
    <p:extLst>
      <p:ext uri="{BB962C8B-B14F-4D97-AF65-F5344CB8AC3E}">
        <p14:creationId xmlns:p14="http://schemas.microsoft.com/office/powerpoint/2010/main" val="35448895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CHECK LIST</a:t>
            </a:r>
            <a:endParaRPr lang="es-PE" dirty="0"/>
          </a:p>
        </p:txBody>
      </p:sp>
      <p:sp>
        <p:nvSpPr>
          <p:cNvPr id="3" name="Marcador de contenido 2"/>
          <p:cNvSpPr>
            <a:spLocks noGrp="1"/>
          </p:cNvSpPr>
          <p:nvPr>
            <p:ph idx="1"/>
          </p:nvPr>
        </p:nvSpPr>
        <p:spPr/>
        <p:txBody>
          <a:bodyPr/>
          <a:lstStyle/>
          <a:p>
            <a:r>
              <a:rPr lang="es-PE" dirty="0" smtClean="0"/>
              <a:t>Que es una red de datos?</a:t>
            </a:r>
          </a:p>
          <a:p>
            <a:r>
              <a:rPr lang="es-PE" dirty="0" smtClean="0"/>
              <a:t>Cuales son los componentes de una red?</a:t>
            </a:r>
          </a:p>
          <a:p>
            <a:r>
              <a:rPr lang="es-PE" dirty="0" smtClean="0"/>
              <a:t>Que tipos de topología conoce?</a:t>
            </a:r>
          </a:p>
          <a:p>
            <a:r>
              <a:rPr lang="es-PE" dirty="0" smtClean="0"/>
              <a:t>Que son las rede LAN y WAN?</a:t>
            </a:r>
          </a:p>
          <a:p>
            <a:r>
              <a:rPr lang="es-PE" dirty="0" smtClean="0"/>
              <a:t>En que consiste una red convergente?</a:t>
            </a:r>
          </a:p>
          <a:p>
            <a:r>
              <a:rPr lang="es-PE" dirty="0" smtClean="0"/>
              <a:t>Cuales son las características que debe tener una red de datos?</a:t>
            </a:r>
          </a:p>
          <a:p>
            <a:r>
              <a:rPr lang="es-PE" dirty="0" smtClean="0"/>
              <a:t>Cuales son las tendencias del </a:t>
            </a:r>
            <a:r>
              <a:rPr lang="es-PE" dirty="0" err="1" smtClean="0"/>
              <a:t>networking</a:t>
            </a:r>
            <a:r>
              <a:rPr lang="es-PE" dirty="0" smtClean="0"/>
              <a:t>?</a:t>
            </a:r>
          </a:p>
          <a:p>
            <a:r>
              <a:rPr lang="es-PE" dirty="0" smtClean="0"/>
              <a:t>Mencione 4 amenazas de seguridad y 4 soluciones?</a:t>
            </a:r>
          </a:p>
        </p:txBody>
      </p:sp>
    </p:spTree>
    <p:extLst>
      <p:ext uri="{BB962C8B-B14F-4D97-AF65-F5344CB8AC3E}">
        <p14:creationId xmlns:p14="http://schemas.microsoft.com/office/powerpoint/2010/main" val="3085279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630905" y="230977"/>
            <a:ext cx="8057900" cy="6396046"/>
          </a:xfrm>
          <a:prstGeom prst="rect">
            <a:avLst/>
          </a:prstGeom>
        </p:spPr>
      </p:pic>
      <p:pic>
        <p:nvPicPr>
          <p:cNvPr id="6" name="Imagen 5"/>
          <p:cNvPicPr>
            <a:picLocks noChangeAspect="1"/>
          </p:cNvPicPr>
          <p:nvPr/>
        </p:nvPicPr>
        <p:blipFill>
          <a:blip r:embed="rId3"/>
          <a:stretch>
            <a:fillRect/>
          </a:stretch>
        </p:blipFill>
        <p:spPr>
          <a:xfrm>
            <a:off x="8824661" y="4672804"/>
            <a:ext cx="3030453" cy="2034429"/>
          </a:xfrm>
          <a:prstGeom prst="rect">
            <a:avLst/>
          </a:prstGeom>
        </p:spPr>
      </p:pic>
      <p:sp>
        <p:nvSpPr>
          <p:cNvPr id="5" name="Rectángulo 4"/>
          <p:cNvSpPr/>
          <p:nvPr/>
        </p:nvSpPr>
        <p:spPr>
          <a:xfrm rot="16200000">
            <a:off x="-2554707" y="2554706"/>
            <a:ext cx="6858002" cy="1748589"/>
          </a:xfrm>
          <a:prstGeom prst="rect">
            <a:avLst/>
          </a:prstGeom>
          <a:solidFill>
            <a:srgbClr val="387C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8000" dirty="0" smtClean="0">
                <a:latin typeface="Arial Black" panose="020B0A04020102020204" pitchFamily="34" charset="0"/>
              </a:rPr>
              <a:t>SERVICIOS</a:t>
            </a:r>
            <a:endParaRPr lang="es-PE" sz="8000" dirty="0">
              <a:latin typeface="Arial Black" panose="020B0A04020102020204" pitchFamily="34" charset="0"/>
            </a:endParaRPr>
          </a:p>
        </p:txBody>
      </p:sp>
    </p:spTree>
    <p:extLst>
      <p:ext uri="{BB962C8B-B14F-4D97-AF65-F5344CB8AC3E}">
        <p14:creationId xmlns:p14="http://schemas.microsoft.com/office/powerpoint/2010/main" val="2489232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363578" y="176463"/>
            <a:ext cx="9264066" cy="6378015"/>
          </a:xfrm>
          <a:prstGeom prst="rect">
            <a:avLst/>
          </a:prstGeom>
        </p:spPr>
      </p:pic>
    </p:spTree>
    <p:extLst>
      <p:ext uri="{BB962C8B-B14F-4D97-AF65-F5344CB8AC3E}">
        <p14:creationId xmlns:p14="http://schemas.microsoft.com/office/powerpoint/2010/main" val="1411723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5400" b="1" dirty="0" smtClean="0"/>
              <a:t>Un día normal de trabajo …..</a:t>
            </a:r>
            <a:endParaRPr lang="es-PE" sz="5400" b="1" dirty="0"/>
          </a:p>
        </p:txBody>
      </p:sp>
      <p:sp>
        <p:nvSpPr>
          <p:cNvPr id="3" name="Marcador de contenido 2"/>
          <p:cNvSpPr>
            <a:spLocks noGrp="1"/>
          </p:cNvSpPr>
          <p:nvPr>
            <p:ph idx="1"/>
          </p:nvPr>
        </p:nvSpPr>
        <p:spPr>
          <a:xfrm>
            <a:off x="853190" y="2365271"/>
            <a:ext cx="6506979" cy="4351338"/>
          </a:xfrm>
        </p:spPr>
        <p:txBody>
          <a:bodyPr>
            <a:normAutofit/>
          </a:bodyPr>
          <a:lstStyle/>
          <a:p>
            <a:pPr marL="0" indent="0">
              <a:buNone/>
            </a:pPr>
            <a:r>
              <a:rPr lang="es-PE" sz="4400" dirty="0" smtClean="0"/>
              <a:t>…tu jefe te llama y te dice: </a:t>
            </a:r>
          </a:p>
          <a:p>
            <a:pPr marL="0" indent="0">
              <a:buNone/>
            </a:pPr>
            <a:endParaRPr lang="es-PE" sz="4400" dirty="0"/>
          </a:p>
          <a:p>
            <a:pPr marL="0" indent="0">
              <a:buNone/>
            </a:pPr>
            <a:r>
              <a:rPr lang="es-PE" sz="4400" dirty="0" smtClean="0"/>
              <a:t>Podrías explicarme en que consiste una red de datos?</a:t>
            </a:r>
            <a:endParaRPr lang="es-PE" sz="4400" dirty="0"/>
          </a:p>
        </p:txBody>
      </p:sp>
      <p:pic>
        <p:nvPicPr>
          <p:cNvPr id="1028" name="Picture 4" descr="https://encrypted-tbn3.gstatic.com/images?q=tbn:ANd9GcTpy4u0xzNxdmsocVmttJVPJgBM7z1lyEk6wOrcMNxcKsUMO5h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735" y="2709472"/>
            <a:ext cx="428625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995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5400" b="1" dirty="0" smtClean="0">
                <a:latin typeface="Arial Black" panose="020B0A04020102020204" pitchFamily="34" charset="0"/>
              </a:rPr>
              <a:t>Que es </a:t>
            </a:r>
            <a:r>
              <a:rPr lang="es-PE" sz="5400" dirty="0" smtClean="0">
                <a:latin typeface="Arial" panose="020B0604020202020204" pitchFamily="34" charset="0"/>
                <a:cs typeface="Arial" panose="020B0604020202020204" pitchFamily="34" charset="0"/>
              </a:rPr>
              <a:t>una red de datos?</a:t>
            </a:r>
            <a:endParaRPr lang="es-PE" sz="5400"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853190" y="1873770"/>
            <a:ext cx="6506979" cy="4842839"/>
          </a:xfrm>
        </p:spPr>
        <p:txBody>
          <a:bodyPr>
            <a:normAutofit/>
          </a:bodyPr>
          <a:lstStyle/>
          <a:p>
            <a:pPr marL="0" indent="0">
              <a:buNone/>
            </a:pPr>
            <a:r>
              <a:rPr lang="es-PE" sz="4400" dirty="0" smtClean="0"/>
              <a:t>Un conjunto de dispositivos (computadoras, </a:t>
            </a:r>
            <a:r>
              <a:rPr lang="es-PE" sz="4400" dirty="0" err="1" smtClean="0"/>
              <a:t>switches</a:t>
            </a:r>
            <a:r>
              <a:rPr lang="es-PE" sz="4400" dirty="0" smtClean="0"/>
              <a:t>, servidores) interconectados con el objetivo  de intercambiar </a:t>
            </a:r>
            <a:r>
              <a:rPr lang="es-PE" sz="4400" dirty="0" smtClean="0">
                <a:solidFill>
                  <a:schemeClr val="accent2"/>
                </a:solidFill>
              </a:rPr>
              <a:t>información</a:t>
            </a:r>
            <a:r>
              <a:rPr lang="es-PE" sz="4400" dirty="0" smtClean="0"/>
              <a:t> y </a:t>
            </a:r>
            <a:r>
              <a:rPr lang="es-PE" sz="4400" dirty="0" smtClean="0">
                <a:solidFill>
                  <a:schemeClr val="accent2"/>
                </a:solidFill>
              </a:rPr>
              <a:t>recursos(impresoras, discos, </a:t>
            </a:r>
            <a:r>
              <a:rPr lang="es-PE" sz="4400" dirty="0" err="1" smtClean="0">
                <a:solidFill>
                  <a:schemeClr val="accent2"/>
                </a:solidFill>
              </a:rPr>
              <a:t>etc</a:t>
            </a:r>
            <a:r>
              <a:rPr lang="es-PE" sz="4400" dirty="0" smtClean="0">
                <a:solidFill>
                  <a:schemeClr val="accent2"/>
                </a:solidFill>
              </a:rPr>
              <a:t>)</a:t>
            </a:r>
            <a:r>
              <a:rPr lang="es-PE" sz="4400" dirty="0" smtClean="0"/>
              <a:t>.</a:t>
            </a:r>
            <a:endParaRPr lang="es-PE" sz="4400" dirty="0"/>
          </a:p>
        </p:txBody>
      </p:sp>
      <p:pic>
        <p:nvPicPr>
          <p:cNvPr id="1026" name="Picture 2" descr="http://tecnologiascp.files.wordpress.com/2012/09/13252026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9659" y="2365271"/>
            <a:ext cx="3882687" cy="291430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067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8589" y="-1"/>
            <a:ext cx="10515600" cy="1325563"/>
          </a:xfrm>
        </p:spPr>
        <p:txBody>
          <a:bodyPr>
            <a:normAutofit/>
          </a:bodyPr>
          <a:lstStyle/>
          <a:p>
            <a:r>
              <a:rPr lang="es-PE" b="1" dirty="0" smtClean="0">
                <a:latin typeface="Arial Black" panose="020B0A04020102020204" pitchFamily="34" charset="0"/>
              </a:rPr>
              <a:t>TIPOS: POR SU TAMAÑO</a:t>
            </a:r>
            <a:endParaRPr lang="es-PE" b="1" dirty="0">
              <a:latin typeface="Arial Black" panose="020B0A04020102020204" pitchFamily="34" charset="0"/>
            </a:endParaRPr>
          </a:p>
        </p:txBody>
      </p:sp>
      <p:pic>
        <p:nvPicPr>
          <p:cNvPr id="4" name="Imagen 3"/>
          <p:cNvPicPr>
            <a:picLocks noChangeAspect="1"/>
          </p:cNvPicPr>
          <p:nvPr/>
        </p:nvPicPr>
        <p:blipFill>
          <a:blip r:embed="rId2"/>
          <a:stretch>
            <a:fillRect/>
          </a:stretch>
        </p:blipFill>
        <p:spPr>
          <a:xfrm>
            <a:off x="3450055" y="1446215"/>
            <a:ext cx="6334626" cy="4750970"/>
          </a:xfrm>
          <a:prstGeom prst="rect">
            <a:avLst/>
          </a:prstGeom>
        </p:spPr>
      </p:pic>
      <p:sp>
        <p:nvSpPr>
          <p:cNvPr id="5" name="Rectángulo 4"/>
          <p:cNvSpPr/>
          <p:nvPr/>
        </p:nvSpPr>
        <p:spPr>
          <a:xfrm rot="16200000">
            <a:off x="-2554707" y="2554706"/>
            <a:ext cx="6858002" cy="1748589"/>
          </a:xfrm>
          <a:prstGeom prst="rect">
            <a:avLst/>
          </a:prstGeom>
          <a:solidFill>
            <a:srgbClr val="387C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8000" dirty="0" smtClean="0">
                <a:latin typeface="Arial Black" panose="020B0A04020102020204" pitchFamily="34" charset="0"/>
              </a:rPr>
              <a:t>REDES</a:t>
            </a:r>
            <a:endParaRPr lang="es-PE" sz="8000" dirty="0">
              <a:latin typeface="Arial Black" panose="020B0A04020102020204" pitchFamily="34" charset="0"/>
            </a:endParaRPr>
          </a:p>
        </p:txBody>
      </p:sp>
    </p:spTree>
    <p:extLst>
      <p:ext uri="{BB962C8B-B14F-4D97-AF65-F5344CB8AC3E}">
        <p14:creationId xmlns:p14="http://schemas.microsoft.com/office/powerpoint/2010/main" val="2624235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8589" y="-1"/>
            <a:ext cx="10515600" cy="1325563"/>
          </a:xfrm>
        </p:spPr>
        <p:txBody>
          <a:bodyPr>
            <a:normAutofit/>
          </a:bodyPr>
          <a:lstStyle/>
          <a:p>
            <a:r>
              <a:rPr lang="es-PE" b="1" dirty="0" smtClean="0">
                <a:latin typeface="Arial Black" panose="020B0A04020102020204" pitchFamily="34" charset="0"/>
              </a:rPr>
              <a:t>TIPOS: CLIENTE – SERVIDOR </a:t>
            </a:r>
            <a:endParaRPr lang="es-PE" b="1" dirty="0">
              <a:latin typeface="Arial Black" panose="020B0A04020102020204" pitchFamily="34" charset="0"/>
            </a:endParaRPr>
          </a:p>
        </p:txBody>
      </p:sp>
      <p:sp>
        <p:nvSpPr>
          <p:cNvPr id="5" name="Rectángulo 4"/>
          <p:cNvSpPr/>
          <p:nvPr/>
        </p:nvSpPr>
        <p:spPr>
          <a:xfrm rot="16200000">
            <a:off x="-2554707" y="2554706"/>
            <a:ext cx="6858002" cy="1748589"/>
          </a:xfrm>
          <a:prstGeom prst="rect">
            <a:avLst/>
          </a:prstGeom>
          <a:solidFill>
            <a:srgbClr val="387C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8000" dirty="0" smtClean="0">
                <a:latin typeface="Arial Black" panose="020B0A04020102020204" pitchFamily="34" charset="0"/>
              </a:rPr>
              <a:t>REDES</a:t>
            </a:r>
            <a:endParaRPr lang="es-PE" sz="8000" dirty="0">
              <a:latin typeface="Arial Black" panose="020B0A04020102020204" pitchFamily="34" charset="0"/>
            </a:endParaRPr>
          </a:p>
        </p:txBody>
      </p:sp>
      <p:pic>
        <p:nvPicPr>
          <p:cNvPr id="3" name="Imagen 2"/>
          <p:cNvPicPr>
            <a:picLocks noChangeAspect="1"/>
          </p:cNvPicPr>
          <p:nvPr/>
        </p:nvPicPr>
        <p:blipFill rotWithShape="1">
          <a:blip r:embed="rId2"/>
          <a:srcRect t="1785"/>
          <a:stretch/>
        </p:blipFill>
        <p:spPr>
          <a:xfrm>
            <a:off x="2061410" y="1325562"/>
            <a:ext cx="5181600" cy="2974891"/>
          </a:xfrm>
          <a:prstGeom prst="rect">
            <a:avLst/>
          </a:prstGeom>
        </p:spPr>
      </p:pic>
      <p:pic>
        <p:nvPicPr>
          <p:cNvPr id="6" name="Imagen 5"/>
          <p:cNvPicPr>
            <a:picLocks noChangeAspect="1"/>
          </p:cNvPicPr>
          <p:nvPr/>
        </p:nvPicPr>
        <p:blipFill>
          <a:blip r:embed="rId3"/>
          <a:stretch>
            <a:fillRect/>
          </a:stretch>
        </p:blipFill>
        <p:spPr>
          <a:xfrm>
            <a:off x="6866021" y="3065502"/>
            <a:ext cx="5128710" cy="3719430"/>
          </a:xfrm>
          <a:prstGeom prst="rect">
            <a:avLst/>
          </a:prstGeom>
        </p:spPr>
      </p:pic>
    </p:spTree>
    <p:extLst>
      <p:ext uri="{BB962C8B-B14F-4D97-AF65-F5344CB8AC3E}">
        <p14:creationId xmlns:p14="http://schemas.microsoft.com/office/powerpoint/2010/main" val="170580820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1333</Words>
  <Application>Microsoft Office PowerPoint</Application>
  <PresentationFormat>Panorámica</PresentationFormat>
  <Paragraphs>258</Paragraphs>
  <Slides>30</Slides>
  <Notes>10</Notes>
  <HiddenSlides>0</HiddenSlides>
  <MMClips>0</MMClips>
  <ScaleCrop>false</ScaleCrop>
  <HeadingPairs>
    <vt:vector size="6" baseType="variant">
      <vt:variant>
        <vt:lpstr>Fuentes usadas</vt:lpstr>
      </vt:variant>
      <vt:variant>
        <vt:i4>5</vt:i4>
      </vt:variant>
      <vt:variant>
        <vt:lpstr>Tema</vt:lpstr>
      </vt:variant>
      <vt:variant>
        <vt:i4>3</vt:i4>
      </vt:variant>
      <vt:variant>
        <vt:lpstr>Títulos de diapositiva</vt:lpstr>
      </vt:variant>
      <vt:variant>
        <vt:i4>30</vt:i4>
      </vt:variant>
    </vt:vector>
  </HeadingPairs>
  <TitlesOfParts>
    <vt:vector size="38" baseType="lpstr">
      <vt:lpstr>AR DESTINE</vt:lpstr>
      <vt:lpstr>Arial</vt:lpstr>
      <vt:lpstr>Arial Black</vt:lpstr>
      <vt:lpstr>Calibri</vt:lpstr>
      <vt:lpstr>Calibri Light</vt:lpstr>
      <vt:lpstr>Tema de Office</vt:lpstr>
      <vt:lpstr>Diseño personalizado</vt:lpstr>
      <vt:lpstr>1_Tema de Office</vt:lpstr>
      <vt:lpstr>Presentación de PowerPoint</vt:lpstr>
      <vt:lpstr>Contenido de la Clase</vt:lpstr>
      <vt:lpstr>NO SE VALE REPETIR!</vt:lpstr>
      <vt:lpstr>Presentación de PowerPoint</vt:lpstr>
      <vt:lpstr>Presentación de PowerPoint</vt:lpstr>
      <vt:lpstr>Un día normal de trabajo …..</vt:lpstr>
      <vt:lpstr>Que es una red de datos?</vt:lpstr>
      <vt:lpstr>TIPOS: POR SU TAMAÑO</vt:lpstr>
      <vt:lpstr>TIPOS: CLIENTE – SERVIDOR </vt:lpstr>
      <vt:lpstr>TIPOS: PUNTO A PUNTO</vt:lpstr>
      <vt:lpstr>Mas Tipos de Redes: </vt:lpstr>
      <vt:lpstr>MAPA MENTAL: Que hay en una red?</vt:lpstr>
      <vt:lpstr>Topologías de red: </vt:lpstr>
      <vt:lpstr>La Internet Intranet y Extranet</vt:lpstr>
      <vt:lpstr>Tecnologías de Acceso a Internet</vt:lpstr>
      <vt:lpstr>Presentación de PowerPoint</vt:lpstr>
      <vt:lpstr>Redes Convergentes</vt:lpstr>
      <vt:lpstr>Presentación de PowerPoint</vt:lpstr>
      <vt:lpstr>Tu jefe te da la tarea de averiguar lo sgte:</vt:lpstr>
      <vt:lpstr>Características de las redes actuales</vt:lpstr>
      <vt:lpstr>Redes de Conmutación (y su tolerancia a fallos)</vt:lpstr>
      <vt:lpstr>Calidad de Servicio QoS</vt:lpstr>
      <vt:lpstr>Proveedores de Internet</vt:lpstr>
      <vt:lpstr>Seguridad de redes</vt:lpstr>
      <vt:lpstr>Soluciones de Seguridad</vt:lpstr>
      <vt:lpstr>Nuevas Tendencias en Networking</vt:lpstr>
      <vt:lpstr>Tendencias tecnológicas para el hogar</vt:lpstr>
      <vt:lpstr>CCNA </vt:lpstr>
      <vt:lpstr>Presentación de PowerPoint</vt:lpstr>
      <vt:lpstr>CHECK LIST</vt:lpstr>
    </vt:vector>
  </TitlesOfParts>
  <Company>Windows User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DELL</dc:creator>
  <cp:lastModifiedBy>Fac. Electronica</cp:lastModifiedBy>
  <cp:revision>11</cp:revision>
  <dcterms:created xsi:type="dcterms:W3CDTF">2018-08-14T17:12:27Z</dcterms:created>
  <dcterms:modified xsi:type="dcterms:W3CDTF">2018-11-14T20:36:44Z</dcterms:modified>
</cp:coreProperties>
</file>